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95" r:id="rId2"/>
    <p:sldId id="285" r:id="rId3"/>
    <p:sldId id="286" r:id="rId4"/>
    <p:sldId id="288" r:id="rId5"/>
    <p:sldId id="289" r:id="rId6"/>
    <p:sldId id="290" r:id="rId7"/>
    <p:sldId id="291" r:id="rId8"/>
    <p:sldId id="272" r:id="rId9"/>
    <p:sldId id="271" r:id="rId10"/>
    <p:sldId id="294" r:id="rId11"/>
    <p:sldId id="283" r:id="rId12"/>
    <p:sldId id="293"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B72FA49-EFA4-42F8-9255-225AAEF83F60}">
          <p14:sldIdLst>
            <p14:sldId id="295"/>
            <p14:sldId id="285"/>
            <p14:sldId id="286"/>
            <p14:sldId id="288"/>
            <p14:sldId id="289"/>
            <p14:sldId id="290"/>
            <p14:sldId id="291"/>
            <p14:sldId id="272"/>
            <p14:sldId id="271"/>
          </p14:sldIdLst>
        </p14:section>
        <p14:section name="Section sans titre" id="{FEC2E93F-95A1-4D25-B0F8-6DE5ADECE6CC}">
          <p14:sldIdLst>
            <p14:sldId id="294"/>
            <p14:sldId id="283"/>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err="1"/>
              <a:t>Courbe</a:t>
            </a:r>
            <a:r>
              <a:rPr lang="en-US" dirty="0"/>
              <a:t> du test de </a:t>
            </a:r>
            <a:r>
              <a:rPr lang="en-US" dirty="0" err="1"/>
              <a:t>marche</a:t>
            </a:r>
            <a:endParaRPr lang="en-US" dirty="0"/>
          </a:p>
        </c:rich>
      </c:tx>
      <c:layout>
        <c:manualLayout>
          <c:xMode val="edge"/>
          <c:yMode val="edge"/>
          <c:x val="0.31044519495120737"/>
          <c:y val="0.11406096361848574"/>
        </c:manualLayout>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fr-FR"/>
        </a:p>
      </c:txPr>
    </c:title>
    <c:autoTitleDeleted val="0"/>
    <c:plotArea>
      <c:layout>
        <c:manualLayout>
          <c:layoutTarget val="inner"/>
          <c:xMode val="edge"/>
          <c:yMode val="edge"/>
          <c:x val="4.5657964816235852E-2"/>
          <c:y val="0.18745360369776787"/>
          <c:w val="0.94039812702471137"/>
          <c:h val="0.59529293351605383"/>
        </c:manualLayout>
      </c:layout>
      <c:lineChart>
        <c:grouping val="standard"/>
        <c:varyColors val="0"/>
        <c:ser>
          <c:idx val="0"/>
          <c:order val="0"/>
          <c:tx>
            <c:strRef>
              <c:f>Feuil1!$B$1</c:f>
              <c:strCache>
                <c:ptCount val="1"/>
                <c:pt idx="0">
                  <c:v>Série 1</c:v>
                </c:pt>
              </c:strCache>
            </c:strRef>
          </c:tx>
          <c:spPr>
            <a:ln w="34925" cap="rnd">
              <a:solidFill>
                <a:schemeClr val="lt1"/>
              </a:solidFill>
              <a:round/>
            </a:ln>
            <a:effectLst>
              <a:outerShdw dist="25400" dir="2700000" algn="tl" rotWithShape="0">
                <a:schemeClr val="accent1"/>
              </a:outerShdw>
            </a:effectLst>
          </c:spPr>
          <c:marker>
            <c:symbol val="none"/>
          </c:marker>
          <c:cat>
            <c:numRef>
              <c:f>Feuil1!$A$2:$A$7</c:f>
              <c:numCache>
                <c:formatCode>0%</c:formatCode>
                <c:ptCount val="6"/>
                <c:pt idx="0">
                  <c:v>0.03</c:v>
                </c:pt>
                <c:pt idx="1">
                  <c:v>0.04</c:v>
                </c:pt>
                <c:pt idx="2">
                  <c:v>7.0000000000000007E-2</c:v>
                </c:pt>
                <c:pt idx="3">
                  <c:v>0.1</c:v>
                </c:pt>
                <c:pt idx="4">
                  <c:v>0.13</c:v>
                </c:pt>
                <c:pt idx="5">
                  <c:v>0.16</c:v>
                </c:pt>
              </c:numCache>
            </c:numRef>
          </c:cat>
          <c:val>
            <c:numRef>
              <c:f>Feuil1!$B$2:$B$7</c:f>
              <c:numCache>
                <c:formatCode>General</c:formatCode>
                <c:ptCount val="6"/>
                <c:pt idx="0">
                  <c:v>90</c:v>
                </c:pt>
                <c:pt idx="1">
                  <c:v>125</c:v>
                </c:pt>
                <c:pt idx="2">
                  <c:v>145</c:v>
                </c:pt>
                <c:pt idx="3">
                  <c:v>160</c:v>
                </c:pt>
                <c:pt idx="4">
                  <c:v>175</c:v>
                </c:pt>
                <c:pt idx="5">
                  <c:v>190</c:v>
                </c:pt>
              </c:numCache>
            </c:numRef>
          </c:val>
          <c:smooth val="0"/>
          <c:extLst xmlns:c16r2="http://schemas.microsoft.com/office/drawing/2015/06/chart">
            <c:ext xmlns:c16="http://schemas.microsoft.com/office/drawing/2014/chart" uri="{C3380CC4-5D6E-409C-BE32-E72D297353CC}">
              <c16:uniqueId val="{00000000-91DD-4436-A23F-D8E2C949ADD9}"/>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39104088"/>
        <c:axId val="138788464"/>
      </c:lineChart>
      <c:catAx>
        <c:axId val="139104088"/>
        <c:scaling>
          <c:orientation val="minMax"/>
        </c:scaling>
        <c:delete val="0"/>
        <c:axPos val="b"/>
        <c:numFmt formatCode="0%"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fr-FR"/>
          </a:p>
        </c:txPr>
        <c:crossAx val="138788464"/>
        <c:crosses val="autoZero"/>
        <c:auto val="1"/>
        <c:lblAlgn val="ctr"/>
        <c:lblOffset val="100"/>
        <c:noMultiLvlLbl val="0"/>
      </c:catAx>
      <c:valAx>
        <c:axId val="138788464"/>
        <c:scaling>
          <c:orientation val="minMax"/>
          <c:min val="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fr-FR"/>
          </a:p>
        </c:txPr>
        <c:crossAx val="139104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solidFill>
    <a:ln w="9525" cap="flat" cmpd="sng" algn="ctr">
      <a:solidFill>
        <a:schemeClr val="accent1"/>
      </a:solidFill>
      <a:round/>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0.3168</cdr:x>
      <cdr:y>0.78609</cdr:y>
    </cdr:from>
    <cdr:to>
      <cdr:x>0.38524</cdr:x>
      <cdr:y>0.92998</cdr:y>
    </cdr:to>
    <cdr:sp macro="" textlink="">
      <cdr:nvSpPr>
        <cdr:cNvPr id="2" name="Rectangle 1">
          <a:extLst xmlns:a="http://schemas.openxmlformats.org/drawingml/2006/main">
            <a:ext uri="{FF2B5EF4-FFF2-40B4-BE49-F238E27FC236}">
              <a16:creationId xmlns="" xmlns:a16="http://schemas.microsoft.com/office/drawing/2014/main" id="{450C0189-11C6-458A-9842-0B2A2F41D412}"/>
            </a:ext>
          </a:extLst>
        </cdr:cNvPr>
        <cdr:cNvSpPr/>
      </cdr:nvSpPr>
      <cdr:spPr>
        <a:xfrm xmlns:a="http://schemas.openxmlformats.org/drawingml/2006/main">
          <a:off x="3173907" y="2538276"/>
          <a:ext cx="685665" cy="464616"/>
        </a:xfrm>
        <a:prstGeom xmlns:a="http://schemas.openxmlformats.org/drawingml/2006/main" prst="rect">
          <a:avLst/>
        </a:prstGeom>
        <a:solidFill xmlns:a="http://schemas.openxmlformats.org/drawingml/2006/main">
          <a:schemeClr val="accent5">
            <a:lumMod val="40000"/>
            <a:lumOff val="60000"/>
          </a:schemeClr>
        </a:solidFill>
        <a:ln xmlns:a="http://schemas.openxmlformats.org/drawingml/2006/main">
          <a:solidFill>
            <a:srgbClr val="00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200" b="1" dirty="0">
              <a:solidFill>
                <a:srgbClr val="0066CC"/>
              </a:solidFill>
            </a:rPr>
            <a:t>Pallier 2’30</a:t>
          </a:r>
        </a:p>
      </cdr:txBody>
    </cdr:sp>
  </cdr:relSizeAnchor>
  <cdr:relSizeAnchor xmlns:cdr="http://schemas.openxmlformats.org/drawingml/2006/chartDrawing">
    <cdr:from>
      <cdr:x>0.00604</cdr:x>
      <cdr:y>0</cdr:y>
    </cdr:from>
    <cdr:to>
      <cdr:x>0.10397</cdr:x>
      <cdr:y>0.14454</cdr:y>
    </cdr:to>
    <cdr:sp macro="" textlink="">
      <cdr:nvSpPr>
        <cdr:cNvPr id="3" name="Rectangle 2">
          <a:extLst xmlns:a="http://schemas.openxmlformats.org/drawingml/2006/main">
            <a:ext uri="{FF2B5EF4-FFF2-40B4-BE49-F238E27FC236}">
              <a16:creationId xmlns="" xmlns:a16="http://schemas.microsoft.com/office/drawing/2014/main" id="{7B47A4BC-2EE5-4A7A-AA3D-6B9719CCCE73}"/>
            </a:ext>
          </a:extLst>
        </cdr:cNvPr>
        <cdr:cNvSpPr/>
      </cdr:nvSpPr>
      <cdr:spPr>
        <a:xfrm xmlns:a="http://schemas.openxmlformats.org/drawingml/2006/main">
          <a:off x="60534" y="0"/>
          <a:ext cx="981076" cy="466726"/>
        </a:xfrm>
        <a:prstGeom xmlns:a="http://schemas.openxmlformats.org/drawingml/2006/main" prst="rect">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b="1" dirty="0">
              <a:solidFill>
                <a:srgbClr val="0066CC"/>
              </a:solidFill>
            </a:rPr>
            <a:t>Fréquence</a:t>
          </a:r>
        </a:p>
        <a:p xmlns:a="http://schemas.openxmlformats.org/drawingml/2006/main">
          <a:r>
            <a:rPr lang="fr-FR" b="1" dirty="0">
              <a:solidFill>
                <a:srgbClr val="0066CC"/>
              </a:solidFill>
            </a:rPr>
            <a:t>Cardiaque </a:t>
          </a:r>
        </a:p>
      </cdr:txBody>
    </cdr:sp>
  </cdr:relSizeAnchor>
  <cdr:relSizeAnchor xmlns:cdr="http://schemas.openxmlformats.org/drawingml/2006/chartDrawing">
    <cdr:from>
      <cdr:x>0.02446</cdr:x>
      <cdr:y>0.60934</cdr:y>
    </cdr:from>
    <cdr:to>
      <cdr:x>0.11986</cdr:x>
      <cdr:y>0.76969</cdr:y>
    </cdr:to>
    <cdr:sp macro="" textlink="">
      <cdr:nvSpPr>
        <cdr:cNvPr id="9" name="Flèche : gauche 8">
          <a:extLst xmlns:a="http://schemas.openxmlformats.org/drawingml/2006/main">
            <a:ext uri="{FF2B5EF4-FFF2-40B4-BE49-F238E27FC236}">
              <a16:creationId xmlns="" xmlns:a16="http://schemas.microsoft.com/office/drawing/2014/main" id="{22F76B11-1D0B-448D-80FB-75247FBB0036}"/>
            </a:ext>
          </a:extLst>
        </cdr:cNvPr>
        <cdr:cNvSpPr/>
      </cdr:nvSpPr>
      <cdr:spPr>
        <a:xfrm xmlns:a="http://schemas.openxmlformats.org/drawingml/2006/main">
          <a:off x="245104" y="1967541"/>
          <a:ext cx="955735" cy="517765"/>
        </a:xfrm>
        <a:prstGeom xmlns:a="http://schemas.openxmlformats.org/drawingml/2006/main" prst="leftArrow">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t"/>
        <a:lstStyle xmlns:a="http://schemas.openxmlformats.org/drawingml/2006/main"/>
        <a:p xmlns:a="http://schemas.openxmlformats.org/drawingml/2006/main">
          <a:pPr algn="l"/>
          <a:r>
            <a:rPr lang="fr-FR" b="1" dirty="0">
              <a:solidFill>
                <a:srgbClr val="0066CC"/>
              </a:solidFill>
            </a:rPr>
            <a:t>FC Repos</a:t>
          </a:r>
        </a:p>
      </cdr:txBody>
    </cdr:sp>
  </cdr:relSizeAnchor>
  <cdr:relSizeAnchor xmlns:cdr="http://schemas.openxmlformats.org/drawingml/2006/chartDrawing">
    <cdr:from>
      <cdr:x>0.93179</cdr:x>
      <cdr:y>0.8023</cdr:y>
    </cdr:from>
    <cdr:to>
      <cdr:x>0.99291</cdr:x>
      <cdr:y>0.88779</cdr:y>
    </cdr:to>
    <cdr:sp macro="" textlink="">
      <cdr:nvSpPr>
        <cdr:cNvPr id="10" name="Rectangle 9">
          <a:extLst xmlns:a="http://schemas.openxmlformats.org/drawingml/2006/main">
            <a:ext uri="{FF2B5EF4-FFF2-40B4-BE49-F238E27FC236}">
              <a16:creationId xmlns="" xmlns:a16="http://schemas.microsoft.com/office/drawing/2014/main" id="{62146E08-E3D6-456F-BE43-33D495A250EF}"/>
            </a:ext>
          </a:extLst>
        </cdr:cNvPr>
        <cdr:cNvSpPr/>
      </cdr:nvSpPr>
      <cdr:spPr>
        <a:xfrm xmlns:a="http://schemas.openxmlformats.org/drawingml/2006/main">
          <a:off x="9335366" y="2590621"/>
          <a:ext cx="612356" cy="276045"/>
        </a:xfrm>
        <a:prstGeom xmlns:a="http://schemas.openxmlformats.org/drawingml/2006/main" prst="rect">
          <a:avLst/>
        </a:prstGeom>
        <a:solidFill xmlns:a="http://schemas.openxmlformats.org/drawingml/2006/main">
          <a:schemeClr val="accent5">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b="1" dirty="0">
              <a:solidFill>
                <a:srgbClr val="0066CC"/>
              </a:solidFill>
            </a:rPr>
            <a:t>Effort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7"/>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5" y="0"/>
            <a:ext cx="2945659" cy="498057"/>
          </a:xfrm>
          <a:prstGeom prst="rect">
            <a:avLst/>
          </a:prstGeom>
        </p:spPr>
        <p:txBody>
          <a:bodyPr vert="horz" lIns="91440" tIns="45720" rIns="91440" bIns="45720" rtlCol="0"/>
          <a:lstStyle>
            <a:lvl1pPr algn="r">
              <a:defRPr sz="1200"/>
            </a:lvl1pPr>
          </a:lstStyle>
          <a:p>
            <a:fld id="{93FC8AA7-7872-4551-90AA-8D37F8D77CD1}" type="datetimeFigureOut">
              <a:rPr lang="fr-FR" smtClean="0"/>
              <a:t>17/10/2018</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E231AF67-17F4-4F25-8285-7DBD0716E926}" type="slidenum">
              <a:rPr lang="fr-FR" smtClean="0"/>
              <a:t>‹N°›</a:t>
            </a:fld>
            <a:endParaRPr lang="fr-FR" dirty="0"/>
          </a:p>
        </p:txBody>
      </p:sp>
    </p:spTree>
    <p:extLst>
      <p:ext uri="{BB962C8B-B14F-4D97-AF65-F5344CB8AC3E}">
        <p14:creationId xmlns:p14="http://schemas.microsoft.com/office/powerpoint/2010/main" val="96876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fld id="{ACFCA46C-36FC-454F-894B-C5817299BB9D}" type="datetimeFigureOut">
              <a:rPr lang="fr-FR" smtClean="0"/>
              <a:pPr>
                <a:defRPr/>
              </a:pPr>
              <a:t>17/10/2018</a:t>
            </a:fld>
            <a:endParaRPr lang="fr-FR" dirty="0"/>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2B4E0F2D-51C5-48FE-8054-76369D48F20D}" type="slidenum">
              <a:rPr lang="fr-FR" altLang="fr-FR" smtClean="0"/>
              <a:pPr>
                <a:defRPr/>
              </a:pPr>
              <a:t>‹N°›</a:t>
            </a:fld>
            <a:endParaRPr lang="fr-FR" altLang="fr-FR" dirty="0"/>
          </a:p>
        </p:txBody>
      </p:sp>
    </p:spTree>
    <p:extLst>
      <p:ext uri="{BB962C8B-B14F-4D97-AF65-F5344CB8AC3E}">
        <p14:creationId xmlns:p14="http://schemas.microsoft.com/office/powerpoint/2010/main" val="3708013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fld id="{99A33275-C664-4773-8CFA-E18A9A57A4E3}" type="datetimeFigureOut">
              <a:rPr lang="fr-FR" smtClean="0"/>
              <a:pPr>
                <a:defRPr/>
              </a:pPr>
              <a:t>17/10/2018</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178033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99A33275-C664-4773-8CFA-E18A9A57A4E3}"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3151054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99A33275-C664-4773-8CFA-E18A9A57A4E3}"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89657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99A33275-C664-4773-8CFA-E18A9A57A4E3}"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2156137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99A33275-C664-4773-8CFA-E18A9A57A4E3}"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333530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99A33275-C664-4773-8CFA-E18A9A57A4E3}"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954624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F018018F-1A25-4FF4-A12E-AF6A841A84B4}"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B4AE7ADC-74A3-410D-864E-9EDD6F2D978E}" type="slidenum">
              <a:rPr lang="fr-FR" altLang="fr-FR" smtClean="0"/>
              <a:pPr>
                <a:defRPr/>
              </a:pPr>
              <a:t>‹N°›</a:t>
            </a:fld>
            <a:endParaRPr lang="fr-FR" altLang="fr-FR" dirty="0"/>
          </a:p>
        </p:txBody>
      </p:sp>
    </p:spTree>
    <p:extLst>
      <p:ext uri="{BB962C8B-B14F-4D97-AF65-F5344CB8AC3E}">
        <p14:creationId xmlns:p14="http://schemas.microsoft.com/office/powerpoint/2010/main" val="219907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AD8867EE-D9B2-4C00-BC89-302ADF2F36BA}"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9EAC74F2-82AC-4A22-BB51-D1F048E50930}" type="slidenum">
              <a:rPr lang="fr-FR" altLang="fr-FR" smtClean="0"/>
              <a:pPr>
                <a:defRPr/>
              </a:pPr>
              <a:t>‹N°›</a:t>
            </a:fld>
            <a:endParaRPr lang="fr-FR" altLang="fr-FR" dirty="0"/>
          </a:p>
        </p:txBody>
      </p:sp>
    </p:spTree>
    <p:extLst>
      <p:ext uri="{BB962C8B-B14F-4D97-AF65-F5344CB8AC3E}">
        <p14:creationId xmlns:p14="http://schemas.microsoft.com/office/powerpoint/2010/main" val="175874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4FDEDE65-14F9-4620-BD23-BAE4399F4E3E}"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a:xfrm>
            <a:off x="10951856" y="5867131"/>
            <a:ext cx="551167" cy="365125"/>
          </a:xfrm>
        </p:spPr>
        <p:txBody>
          <a:bodyPr/>
          <a:lstStyle/>
          <a:p>
            <a:pPr>
              <a:defRPr/>
            </a:pPr>
            <a:fld id="{DB432E19-2633-426D-8CA2-52CA599D9AF1}" type="slidenum">
              <a:rPr lang="fr-FR" altLang="fr-FR" smtClean="0"/>
              <a:pPr>
                <a:defRPr/>
              </a:pPr>
              <a:t>‹N°›</a:t>
            </a:fld>
            <a:endParaRPr lang="fr-FR" altLang="fr-FR" dirty="0"/>
          </a:p>
        </p:txBody>
      </p:sp>
    </p:spTree>
    <p:extLst>
      <p:ext uri="{BB962C8B-B14F-4D97-AF65-F5344CB8AC3E}">
        <p14:creationId xmlns:p14="http://schemas.microsoft.com/office/powerpoint/2010/main" val="3521437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defRPr/>
            </a:pPr>
            <a:fld id="{5E5FBB02-8F4B-4568-9C0E-F4C7FEBFAA10}" type="datetimeFigureOut">
              <a:rPr lang="fr-FR" smtClean="0"/>
              <a:pPr>
                <a:defRPr/>
              </a:pPr>
              <a:t>17/10/2018</a:t>
            </a:fld>
            <a:endParaRPr lang="fr-FR" dirty="0"/>
          </a:p>
        </p:txBody>
      </p:sp>
      <p:sp>
        <p:nvSpPr>
          <p:cNvPr id="5" name="Footer Placeholder 4"/>
          <p:cNvSpPr>
            <a:spLocks noGrp="1"/>
          </p:cNvSpPr>
          <p:nvPr>
            <p:ph type="ftr" sz="quarter" idx="11"/>
          </p:nvPr>
        </p:nvSpPr>
        <p:spPr/>
        <p:txBody>
          <a:bodyPr/>
          <a:lstStyle/>
          <a:p>
            <a:pPr>
              <a:defRPr/>
            </a:pPr>
            <a:endParaRPr lang="fr-FR" dirty="0"/>
          </a:p>
        </p:txBody>
      </p:sp>
      <p:sp>
        <p:nvSpPr>
          <p:cNvPr id="6" name="Slide Number Placeholder 5"/>
          <p:cNvSpPr>
            <a:spLocks noGrp="1"/>
          </p:cNvSpPr>
          <p:nvPr>
            <p:ph type="sldNum" sz="quarter" idx="12"/>
          </p:nvPr>
        </p:nvSpPr>
        <p:spPr/>
        <p:txBody>
          <a:bodyPr/>
          <a:lstStyle/>
          <a:p>
            <a:pPr>
              <a:defRPr/>
            </a:pPr>
            <a:fld id="{372D8D15-9760-4645-8C30-75462C909266}" type="slidenum">
              <a:rPr lang="fr-FR" altLang="fr-FR" smtClean="0"/>
              <a:pPr>
                <a:defRPr/>
              </a:pPr>
              <a:t>‹N°›</a:t>
            </a:fld>
            <a:endParaRPr lang="fr-FR" altLang="fr-FR" dirty="0"/>
          </a:p>
        </p:txBody>
      </p:sp>
    </p:spTree>
    <p:extLst>
      <p:ext uri="{BB962C8B-B14F-4D97-AF65-F5344CB8AC3E}">
        <p14:creationId xmlns:p14="http://schemas.microsoft.com/office/powerpoint/2010/main" val="4036866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FBAB9667-E7E2-4402-9CB9-2C1C999D48AE}" type="datetimeFigureOut">
              <a:rPr lang="fr-FR" smtClean="0"/>
              <a:pPr>
                <a:defRPr/>
              </a:pPr>
              <a:t>17/10/2018</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27D2B6C9-2456-42D8-B63A-C23DCFFD6D58}" type="slidenum">
              <a:rPr lang="fr-FR" altLang="fr-FR" smtClean="0"/>
              <a:pPr>
                <a:defRPr/>
              </a:pPr>
              <a:t>‹N°›</a:t>
            </a:fld>
            <a:endParaRPr lang="fr-FR" altLang="fr-FR" dirty="0"/>
          </a:p>
        </p:txBody>
      </p:sp>
    </p:spTree>
    <p:extLst>
      <p:ext uri="{BB962C8B-B14F-4D97-AF65-F5344CB8AC3E}">
        <p14:creationId xmlns:p14="http://schemas.microsoft.com/office/powerpoint/2010/main" val="1167819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3ED3C674-CF30-4E25-9B63-21E0380CA460}" type="datetimeFigureOut">
              <a:rPr lang="fr-FR" smtClean="0"/>
              <a:pPr>
                <a:defRPr/>
              </a:pPr>
              <a:t>17/10/2018</a:t>
            </a:fld>
            <a:endParaRPr lang="fr-FR" dirty="0"/>
          </a:p>
        </p:txBody>
      </p:sp>
      <p:sp>
        <p:nvSpPr>
          <p:cNvPr id="8" name="Footer Placeholder 7"/>
          <p:cNvSpPr>
            <a:spLocks noGrp="1"/>
          </p:cNvSpPr>
          <p:nvPr>
            <p:ph type="ftr" sz="quarter" idx="11"/>
          </p:nvPr>
        </p:nvSpPr>
        <p:spPr/>
        <p:txBody>
          <a:bodyPr/>
          <a:lstStyle/>
          <a:p>
            <a:pPr>
              <a:defRPr/>
            </a:pPr>
            <a:endParaRPr lang="fr-FR" dirty="0"/>
          </a:p>
        </p:txBody>
      </p:sp>
      <p:sp>
        <p:nvSpPr>
          <p:cNvPr id="9" name="Slide Number Placeholder 8"/>
          <p:cNvSpPr>
            <a:spLocks noGrp="1"/>
          </p:cNvSpPr>
          <p:nvPr>
            <p:ph type="sldNum" sz="quarter" idx="12"/>
          </p:nvPr>
        </p:nvSpPr>
        <p:spPr/>
        <p:txBody>
          <a:bodyPr/>
          <a:lstStyle/>
          <a:p>
            <a:pPr>
              <a:defRPr/>
            </a:pPr>
            <a:fld id="{73145B56-0D18-4D90-A345-4B0C19761B22}" type="slidenum">
              <a:rPr lang="fr-FR" altLang="fr-FR" smtClean="0"/>
              <a:pPr>
                <a:defRPr/>
              </a:pPr>
              <a:t>‹N°›</a:t>
            </a:fld>
            <a:endParaRPr lang="fr-FR" altLang="fr-FR" dirty="0"/>
          </a:p>
        </p:txBody>
      </p:sp>
    </p:spTree>
    <p:extLst>
      <p:ext uri="{BB962C8B-B14F-4D97-AF65-F5344CB8AC3E}">
        <p14:creationId xmlns:p14="http://schemas.microsoft.com/office/powerpoint/2010/main" val="3434800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2D87AE0E-B571-48CC-BFC1-04BB9AA6D3C6}" type="datetimeFigureOut">
              <a:rPr lang="fr-FR" smtClean="0"/>
              <a:pPr>
                <a:defRPr/>
              </a:pPr>
              <a:t>17/10/2018</a:t>
            </a:fld>
            <a:endParaRPr lang="fr-FR" dirty="0"/>
          </a:p>
        </p:txBody>
      </p:sp>
      <p:sp>
        <p:nvSpPr>
          <p:cNvPr id="4" name="Footer Placeholder 3"/>
          <p:cNvSpPr>
            <a:spLocks noGrp="1"/>
          </p:cNvSpPr>
          <p:nvPr>
            <p:ph type="ftr" sz="quarter" idx="11"/>
          </p:nvPr>
        </p:nvSpPr>
        <p:spPr/>
        <p:txBody>
          <a:bodyPr/>
          <a:lstStyle/>
          <a:p>
            <a:pPr>
              <a:defRPr/>
            </a:pPr>
            <a:endParaRPr lang="fr-FR" dirty="0"/>
          </a:p>
        </p:txBody>
      </p:sp>
      <p:sp>
        <p:nvSpPr>
          <p:cNvPr id="5" name="Slide Number Placeholder 4"/>
          <p:cNvSpPr>
            <a:spLocks noGrp="1"/>
          </p:cNvSpPr>
          <p:nvPr>
            <p:ph type="sldNum" sz="quarter" idx="12"/>
          </p:nvPr>
        </p:nvSpPr>
        <p:spPr/>
        <p:txBody>
          <a:bodyPr/>
          <a:lstStyle/>
          <a:p>
            <a:pPr>
              <a:defRPr/>
            </a:pPr>
            <a:fld id="{0D2C2EBC-5BE1-4836-A1E9-3BEEE09FCB99}" type="slidenum">
              <a:rPr lang="fr-FR" altLang="fr-FR" smtClean="0"/>
              <a:pPr>
                <a:defRPr/>
              </a:pPr>
              <a:t>‹N°›</a:t>
            </a:fld>
            <a:endParaRPr lang="fr-FR" altLang="fr-FR" dirty="0"/>
          </a:p>
        </p:txBody>
      </p:sp>
    </p:spTree>
    <p:extLst>
      <p:ext uri="{BB962C8B-B14F-4D97-AF65-F5344CB8AC3E}">
        <p14:creationId xmlns:p14="http://schemas.microsoft.com/office/powerpoint/2010/main" val="263408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C062128-1E5B-4022-BCD0-0324601BCA85}" type="datetimeFigureOut">
              <a:rPr lang="fr-FR" smtClean="0"/>
              <a:pPr>
                <a:defRPr/>
              </a:pPr>
              <a:t>17/10/2018</a:t>
            </a:fld>
            <a:endParaRPr lang="fr-FR" dirty="0"/>
          </a:p>
        </p:txBody>
      </p:sp>
      <p:sp>
        <p:nvSpPr>
          <p:cNvPr id="3" name="Footer Placeholder 2"/>
          <p:cNvSpPr>
            <a:spLocks noGrp="1"/>
          </p:cNvSpPr>
          <p:nvPr>
            <p:ph type="ftr" sz="quarter" idx="11"/>
          </p:nvPr>
        </p:nvSpPr>
        <p:spPr/>
        <p:txBody>
          <a:bodyPr/>
          <a:lstStyle/>
          <a:p>
            <a:pPr>
              <a:defRPr/>
            </a:pPr>
            <a:endParaRPr lang="fr-FR" dirty="0"/>
          </a:p>
        </p:txBody>
      </p:sp>
      <p:sp>
        <p:nvSpPr>
          <p:cNvPr id="4" name="Slide Number Placeholder 3"/>
          <p:cNvSpPr>
            <a:spLocks noGrp="1"/>
          </p:cNvSpPr>
          <p:nvPr>
            <p:ph type="sldNum" sz="quarter" idx="12"/>
          </p:nvPr>
        </p:nvSpPr>
        <p:spPr/>
        <p:txBody>
          <a:bodyPr/>
          <a:lstStyle/>
          <a:p>
            <a:pPr>
              <a:defRPr/>
            </a:pPr>
            <a:fld id="{C2CD8FC6-EC48-45E0-8F21-C576F9E03CAE}" type="slidenum">
              <a:rPr lang="fr-FR" altLang="fr-FR" smtClean="0"/>
              <a:pPr>
                <a:defRPr/>
              </a:pPr>
              <a:t>‹N°›</a:t>
            </a:fld>
            <a:endParaRPr lang="fr-FR" altLang="fr-FR" dirty="0"/>
          </a:p>
        </p:txBody>
      </p:sp>
    </p:spTree>
    <p:extLst>
      <p:ext uri="{BB962C8B-B14F-4D97-AF65-F5344CB8AC3E}">
        <p14:creationId xmlns:p14="http://schemas.microsoft.com/office/powerpoint/2010/main" val="2069889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fld id="{C6021CCF-E253-456C-9FD6-5FAACD092F0E}" type="datetimeFigureOut">
              <a:rPr lang="fr-FR" smtClean="0"/>
              <a:pPr>
                <a:defRPr/>
              </a:pPr>
              <a:t>17/10/2018</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38B99189-74B6-4D6E-976A-267650D9B527}" type="slidenum">
              <a:rPr lang="fr-FR" altLang="fr-FR" smtClean="0"/>
              <a:pPr>
                <a:defRPr/>
              </a:pPr>
              <a:t>‹N°›</a:t>
            </a:fld>
            <a:endParaRPr lang="fr-FR" altLang="fr-FR" dirty="0"/>
          </a:p>
        </p:txBody>
      </p:sp>
    </p:spTree>
    <p:extLst>
      <p:ext uri="{BB962C8B-B14F-4D97-AF65-F5344CB8AC3E}">
        <p14:creationId xmlns:p14="http://schemas.microsoft.com/office/powerpoint/2010/main" val="2023691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pPr>
              <a:defRPr/>
            </a:pPr>
            <a:fld id="{DF4877C2-762C-4A60-85C3-F95E99CEE4AC}" type="datetimeFigureOut">
              <a:rPr lang="fr-FR" smtClean="0"/>
              <a:pPr>
                <a:defRPr/>
              </a:pPr>
              <a:t>17/10/2018</a:t>
            </a:fld>
            <a:endParaRPr lang="fr-FR" dirty="0"/>
          </a:p>
        </p:txBody>
      </p:sp>
      <p:sp>
        <p:nvSpPr>
          <p:cNvPr id="6" name="Footer Placeholder 5"/>
          <p:cNvSpPr>
            <a:spLocks noGrp="1"/>
          </p:cNvSpPr>
          <p:nvPr>
            <p:ph type="ftr" sz="quarter" idx="11"/>
          </p:nvPr>
        </p:nvSpPr>
        <p:spPr/>
        <p:txBody>
          <a:bodyPr/>
          <a:lstStyle/>
          <a:p>
            <a:pPr>
              <a:defRPr/>
            </a:pPr>
            <a:endParaRPr lang="fr-FR" dirty="0"/>
          </a:p>
        </p:txBody>
      </p:sp>
      <p:sp>
        <p:nvSpPr>
          <p:cNvPr id="7" name="Slide Number Placeholder 6"/>
          <p:cNvSpPr>
            <a:spLocks noGrp="1"/>
          </p:cNvSpPr>
          <p:nvPr>
            <p:ph type="sldNum" sz="quarter" idx="12"/>
          </p:nvPr>
        </p:nvSpPr>
        <p:spPr/>
        <p:txBody>
          <a:bodyPr/>
          <a:lstStyle/>
          <a:p>
            <a:pPr>
              <a:defRPr/>
            </a:pPr>
            <a:fld id="{2B4972A2-09AD-443A-BF59-BA0C5DDF548E}" type="slidenum">
              <a:rPr lang="fr-FR" altLang="fr-FR" smtClean="0"/>
              <a:pPr>
                <a:defRPr/>
              </a:pPr>
              <a:t>‹N°›</a:t>
            </a:fld>
            <a:endParaRPr lang="fr-FR" altLang="fr-FR" dirty="0"/>
          </a:p>
        </p:txBody>
      </p:sp>
    </p:spTree>
    <p:extLst>
      <p:ext uri="{BB962C8B-B14F-4D97-AF65-F5344CB8AC3E}">
        <p14:creationId xmlns:p14="http://schemas.microsoft.com/office/powerpoint/2010/main" val="2932870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9A33275-C664-4773-8CFA-E18A9A57A4E3}" type="datetimeFigureOut">
              <a:rPr lang="fr-FR" smtClean="0"/>
              <a:pPr>
                <a:defRPr/>
              </a:pPr>
              <a:t>17/10/2018</a:t>
            </a:fld>
            <a:endParaRPr lang="fr-FR"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fr-FR"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85238C9-51AC-4643-ACEC-801C4CD8AF7F}" type="slidenum">
              <a:rPr lang="fr-FR" altLang="fr-FR" smtClean="0"/>
              <a:pPr>
                <a:defRPr/>
              </a:pPr>
              <a:t>‹N°›</a:t>
            </a:fld>
            <a:endParaRPr lang="fr-FR" altLang="fr-FR" dirty="0"/>
          </a:p>
        </p:txBody>
      </p:sp>
    </p:spTree>
    <p:extLst>
      <p:ext uri="{BB962C8B-B14F-4D97-AF65-F5344CB8AC3E}">
        <p14:creationId xmlns:p14="http://schemas.microsoft.com/office/powerpoint/2010/main" val="514816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162FF9-EF79-48B0-8650-546C9C73AC28}"/>
              </a:ext>
            </a:extLst>
          </p:cNvPr>
          <p:cNvSpPr>
            <a:spLocks noGrp="1"/>
          </p:cNvSpPr>
          <p:nvPr>
            <p:ph type="title"/>
          </p:nvPr>
        </p:nvSpPr>
        <p:spPr>
          <a:xfrm>
            <a:off x="4543425" y="428488"/>
            <a:ext cx="6705600" cy="952501"/>
          </a:xfrm>
        </p:spPr>
        <p:txBody>
          <a:bodyPr/>
          <a:lstStyle/>
          <a:p>
            <a:r>
              <a:rPr lang="fr-FR" b="1" dirty="0">
                <a:solidFill>
                  <a:srgbClr val="0066CC"/>
                </a:solidFill>
              </a:rPr>
              <a:t>Réseau d’éducation à la Santé </a:t>
            </a:r>
            <a:endParaRPr lang="fr-FR" dirty="0">
              <a:solidFill>
                <a:srgbClr val="0066CC"/>
              </a:solidFill>
            </a:endParaRPr>
          </a:p>
        </p:txBody>
      </p:sp>
      <p:pic>
        <p:nvPicPr>
          <p:cNvPr id="14" name="Espace réservé du contenu 13">
            <a:extLst>
              <a:ext uri="{FF2B5EF4-FFF2-40B4-BE49-F238E27FC236}">
                <a16:creationId xmlns="" xmlns:a16="http://schemas.microsoft.com/office/drawing/2014/main" id="{7046D891-0B61-40C4-98F7-17F3700C6FF6}"/>
              </a:ext>
            </a:extLst>
          </p:cNvPr>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28894" y="584907"/>
            <a:ext cx="1962150" cy="1438275"/>
          </a:xfrm>
        </p:spPr>
      </p:pic>
      <p:sp>
        <p:nvSpPr>
          <p:cNvPr id="4" name="Rectangle 3">
            <a:extLst>
              <a:ext uri="{FF2B5EF4-FFF2-40B4-BE49-F238E27FC236}">
                <a16:creationId xmlns="" xmlns:a16="http://schemas.microsoft.com/office/drawing/2014/main" id="{F8F5A3B4-E657-4F9D-BFE9-984C685005D3}"/>
              </a:ext>
            </a:extLst>
          </p:cNvPr>
          <p:cNvSpPr/>
          <p:nvPr/>
        </p:nvSpPr>
        <p:spPr>
          <a:xfrm>
            <a:off x="4848225" y="1762125"/>
            <a:ext cx="6400800" cy="733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 xmlns:a16="http://schemas.microsoft.com/office/drawing/2014/main" id="{1782EF16-F275-4962-A5BB-F2CDA380D981}"/>
              </a:ext>
            </a:extLst>
          </p:cNvPr>
          <p:cNvSpPr/>
          <p:nvPr/>
        </p:nvSpPr>
        <p:spPr>
          <a:xfrm>
            <a:off x="4248149" y="1392244"/>
            <a:ext cx="7172325" cy="1200329"/>
          </a:xfrm>
          <a:prstGeom prst="rect">
            <a:avLst/>
          </a:prstGeom>
        </p:spPr>
        <p:txBody>
          <a:bodyPr wrap="square">
            <a:spAutoFit/>
          </a:bodyPr>
          <a:lstStyle/>
          <a:p>
            <a:pPr algn="ctr"/>
            <a:r>
              <a:rPr lang="fr-FR" sz="3600" b="1" dirty="0">
                <a:solidFill>
                  <a:srgbClr val="0066CC"/>
                </a:solidFill>
              </a:rPr>
              <a:t>Pour des patients sédentaires atteints de maladies chroniques</a:t>
            </a:r>
          </a:p>
        </p:txBody>
      </p:sp>
      <p:pic>
        <p:nvPicPr>
          <p:cNvPr id="9" name="Image 8">
            <a:extLst>
              <a:ext uri="{FF2B5EF4-FFF2-40B4-BE49-F238E27FC236}">
                <a16:creationId xmlns="" xmlns:a16="http://schemas.microsoft.com/office/drawing/2014/main" id="{FABEA1C9-A915-426F-AA52-AB9541F2A8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30969" y="2870845"/>
            <a:ext cx="1116309" cy="1116309"/>
          </a:xfrm>
          <a:prstGeom prst="rect">
            <a:avLst/>
          </a:prstGeom>
        </p:spPr>
      </p:pic>
      <p:pic>
        <p:nvPicPr>
          <p:cNvPr id="10" name="Image 9">
            <a:extLst>
              <a:ext uri="{FF2B5EF4-FFF2-40B4-BE49-F238E27FC236}">
                <a16:creationId xmlns="" xmlns:a16="http://schemas.microsoft.com/office/drawing/2014/main" id="{A731D1C5-132F-4A22-AB5B-5257B8A6BD8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47278" y="3730281"/>
            <a:ext cx="2101720" cy="935483"/>
          </a:xfrm>
          <a:prstGeom prst="rect">
            <a:avLst/>
          </a:prstGeom>
        </p:spPr>
      </p:pic>
      <p:pic>
        <p:nvPicPr>
          <p:cNvPr id="11" name="Image 10">
            <a:extLst>
              <a:ext uri="{FF2B5EF4-FFF2-40B4-BE49-F238E27FC236}">
                <a16:creationId xmlns="" xmlns:a16="http://schemas.microsoft.com/office/drawing/2014/main" id="{116D66E1-F291-4B5D-B72B-BD8BCEDE0FC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6865" y="4922816"/>
            <a:ext cx="1160827" cy="665016"/>
          </a:xfrm>
          <a:prstGeom prst="rect">
            <a:avLst/>
          </a:prstGeom>
        </p:spPr>
      </p:pic>
      <p:sp>
        <p:nvSpPr>
          <p:cNvPr id="3" name="Rectangle 2">
            <a:extLst>
              <a:ext uri="{FF2B5EF4-FFF2-40B4-BE49-F238E27FC236}">
                <a16:creationId xmlns="" xmlns:a16="http://schemas.microsoft.com/office/drawing/2014/main" id="{42CCEADD-9F14-402C-A96B-AEFCF667C994}"/>
              </a:ext>
            </a:extLst>
          </p:cNvPr>
          <p:cNvSpPr/>
          <p:nvPr/>
        </p:nvSpPr>
        <p:spPr>
          <a:xfrm>
            <a:off x="1334039" y="2095774"/>
            <a:ext cx="2675427"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3399"/>
                </a:solidFill>
                <a:latin typeface="Arial" panose="020B0604020202020204" pitchFamily="34" charset="0"/>
                <a:cs typeface="Arial" panose="020B0604020202020204" pitchFamily="34" charset="0"/>
              </a:rPr>
              <a:t>Centre de Médecine du Sport Montluçon Communauté</a:t>
            </a:r>
          </a:p>
        </p:txBody>
      </p:sp>
      <p:pic>
        <p:nvPicPr>
          <p:cNvPr id="7" name="Image 6">
            <a:extLst>
              <a:ext uri="{FF2B5EF4-FFF2-40B4-BE49-F238E27FC236}">
                <a16:creationId xmlns="" xmlns:a16="http://schemas.microsoft.com/office/drawing/2014/main" id="{68F82D08-762F-4C61-B753-7B41B2295E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1044" y="5684808"/>
            <a:ext cx="783810" cy="1000664"/>
          </a:xfrm>
          <a:prstGeom prst="rect">
            <a:avLst/>
          </a:prstGeom>
        </p:spPr>
      </p:pic>
      <p:sp>
        <p:nvSpPr>
          <p:cNvPr id="6" name="Rectangle 5"/>
          <p:cNvSpPr/>
          <p:nvPr/>
        </p:nvSpPr>
        <p:spPr>
          <a:xfrm>
            <a:off x="4543425" y="2962454"/>
            <a:ext cx="7335960" cy="3540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600" b="1" dirty="0" smtClean="0">
                <a:solidFill>
                  <a:srgbClr val="0099FF"/>
                </a:solidFill>
              </a:rPr>
              <a:t>Coordination : Maurice FERRIER, Josette CLUZEL</a:t>
            </a:r>
          </a:p>
          <a:p>
            <a:endParaRPr lang="fr-FR" sz="2600" b="1" dirty="0" smtClean="0">
              <a:solidFill>
                <a:srgbClr val="0099FF"/>
              </a:solidFill>
            </a:endParaRPr>
          </a:p>
          <a:p>
            <a:r>
              <a:rPr lang="fr-FR" sz="2600" b="1" dirty="0" smtClean="0">
                <a:solidFill>
                  <a:srgbClr val="0099FF"/>
                </a:solidFill>
              </a:rPr>
              <a:t>Suivi médical : Dr Bernard BAUDET</a:t>
            </a:r>
          </a:p>
          <a:p>
            <a:pPr algn="ctr"/>
            <a:endParaRPr lang="fr-FR" sz="2600" b="1" dirty="0" smtClean="0">
              <a:solidFill>
                <a:srgbClr val="0099FF"/>
              </a:solidFill>
            </a:endParaRPr>
          </a:p>
          <a:p>
            <a:r>
              <a:rPr lang="fr-FR" sz="2600" b="1" dirty="0" smtClean="0">
                <a:solidFill>
                  <a:srgbClr val="0099FF"/>
                </a:solidFill>
              </a:rPr>
              <a:t>Nutrition : Florent BLOIS</a:t>
            </a:r>
          </a:p>
          <a:p>
            <a:endParaRPr lang="fr-FR" sz="2600" b="1" dirty="0">
              <a:solidFill>
                <a:srgbClr val="0099FF"/>
              </a:solidFill>
            </a:endParaRPr>
          </a:p>
          <a:p>
            <a:r>
              <a:rPr lang="fr-FR" sz="2600" b="1" dirty="0" smtClean="0">
                <a:solidFill>
                  <a:srgbClr val="0099FF"/>
                </a:solidFill>
              </a:rPr>
              <a:t>APA : Sandrine LEVEAU</a:t>
            </a:r>
          </a:p>
          <a:p>
            <a:pPr algn="ctr"/>
            <a:endParaRPr lang="fr-FR" sz="2600" b="1" dirty="0" smtClean="0">
              <a:solidFill>
                <a:srgbClr val="0099FF"/>
              </a:solidFill>
            </a:endParaRPr>
          </a:p>
          <a:p>
            <a:r>
              <a:rPr lang="fr-FR" sz="2600" b="1" dirty="0" smtClean="0">
                <a:solidFill>
                  <a:srgbClr val="0099FF"/>
                </a:solidFill>
              </a:rPr>
              <a:t>Résultats conclusion : Dr Bernard BAUDET</a:t>
            </a:r>
            <a:endParaRPr lang="fr-FR" sz="2600" b="1" dirty="0">
              <a:solidFill>
                <a:srgbClr val="0099FF"/>
              </a:solidFill>
            </a:endParaRPr>
          </a:p>
        </p:txBody>
      </p:sp>
    </p:spTree>
    <p:extLst>
      <p:ext uri="{BB962C8B-B14F-4D97-AF65-F5344CB8AC3E}">
        <p14:creationId xmlns:p14="http://schemas.microsoft.com/office/powerpoint/2010/main" val="103227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A10C951-0AAC-41CC-A647-0EE074CD0FAD}"/>
              </a:ext>
            </a:extLst>
          </p:cNvPr>
          <p:cNvSpPr>
            <a:spLocks noGrp="1"/>
          </p:cNvSpPr>
          <p:nvPr>
            <p:ph type="title"/>
          </p:nvPr>
        </p:nvSpPr>
        <p:spPr>
          <a:xfrm>
            <a:off x="1484311" y="250166"/>
            <a:ext cx="10018713" cy="603849"/>
          </a:xfrm>
        </p:spPr>
        <p:txBody>
          <a:bodyPr>
            <a:normAutofit fontScale="90000"/>
          </a:bodyPr>
          <a:lstStyle/>
          <a:p>
            <a:r>
              <a:rPr lang="fr-FR" dirty="0">
                <a:ln w="0"/>
                <a:solidFill>
                  <a:srgbClr val="003399"/>
                </a:solidFill>
                <a:effectLst>
                  <a:outerShdw blurRad="38100" dist="25400" dir="5400000" algn="ctr" rotWithShape="0">
                    <a:srgbClr val="6E747A">
                      <a:alpha val="43000"/>
                    </a:srgbClr>
                  </a:outerShdw>
                </a:effectLst>
              </a:rPr>
              <a:t>RESULTATS</a:t>
            </a:r>
            <a:endParaRPr lang="fr-FR" dirty="0">
              <a:solidFill>
                <a:srgbClr val="003399"/>
              </a:solidFill>
            </a:endParaRPr>
          </a:p>
        </p:txBody>
      </p:sp>
      <p:graphicFrame>
        <p:nvGraphicFramePr>
          <p:cNvPr id="4" name="Espace réservé du contenu 3">
            <a:extLst>
              <a:ext uri="{FF2B5EF4-FFF2-40B4-BE49-F238E27FC236}">
                <a16:creationId xmlns="" xmlns:a16="http://schemas.microsoft.com/office/drawing/2014/main" id="{1FAA892E-E98D-47E8-9CFA-17D37FAB2FD3}"/>
              </a:ext>
            </a:extLst>
          </p:cNvPr>
          <p:cNvGraphicFramePr>
            <a:graphicFrameLocks noGrp="1"/>
          </p:cNvGraphicFramePr>
          <p:nvPr>
            <p:ph idx="1"/>
            <p:extLst>
              <p:ext uri="{D42A27DB-BD31-4B8C-83A1-F6EECF244321}">
                <p14:modId xmlns:p14="http://schemas.microsoft.com/office/powerpoint/2010/main" val="2879050459"/>
              </p:ext>
            </p:extLst>
          </p:nvPr>
        </p:nvGraphicFramePr>
        <p:xfrm>
          <a:off x="1483742" y="1188526"/>
          <a:ext cx="10019282" cy="4110010"/>
        </p:xfrm>
        <a:graphic>
          <a:graphicData uri="http://schemas.openxmlformats.org/drawingml/2006/table">
            <a:tbl>
              <a:tblPr firstRow="1" bandRow="1">
                <a:tableStyleId>{5C22544A-7EE6-4342-B048-85BDC9FD1C3A}</a:tableStyleId>
              </a:tblPr>
              <a:tblGrid>
                <a:gridCol w="2505248">
                  <a:extLst>
                    <a:ext uri="{9D8B030D-6E8A-4147-A177-3AD203B41FA5}">
                      <a16:colId xmlns="" xmlns:a16="http://schemas.microsoft.com/office/drawing/2014/main" val="4217378648"/>
                    </a:ext>
                  </a:extLst>
                </a:gridCol>
                <a:gridCol w="2504678">
                  <a:extLst>
                    <a:ext uri="{9D8B030D-6E8A-4147-A177-3AD203B41FA5}">
                      <a16:colId xmlns="" xmlns:a16="http://schemas.microsoft.com/office/drawing/2014/main" val="2607947217"/>
                    </a:ext>
                  </a:extLst>
                </a:gridCol>
                <a:gridCol w="2504678">
                  <a:extLst>
                    <a:ext uri="{9D8B030D-6E8A-4147-A177-3AD203B41FA5}">
                      <a16:colId xmlns="" xmlns:a16="http://schemas.microsoft.com/office/drawing/2014/main" val="2391967725"/>
                    </a:ext>
                  </a:extLst>
                </a:gridCol>
                <a:gridCol w="2504678">
                  <a:extLst>
                    <a:ext uri="{9D8B030D-6E8A-4147-A177-3AD203B41FA5}">
                      <a16:colId xmlns="" xmlns:a16="http://schemas.microsoft.com/office/drawing/2014/main" val="2276608006"/>
                    </a:ext>
                  </a:extLst>
                </a:gridCol>
              </a:tblGrid>
              <a:tr h="411001">
                <a:tc>
                  <a:txBody>
                    <a:bodyPr/>
                    <a:lstStyle/>
                    <a:p>
                      <a:r>
                        <a:rPr lang="fr-FR" dirty="0"/>
                        <a:t>Paramètres</a:t>
                      </a:r>
                    </a:p>
                  </a:txBody>
                  <a:tcPr/>
                </a:tc>
                <a:tc>
                  <a:txBody>
                    <a:bodyPr/>
                    <a:lstStyle/>
                    <a:p>
                      <a:r>
                        <a:rPr lang="fr-FR" dirty="0"/>
                        <a:t>Bilan initial</a:t>
                      </a:r>
                    </a:p>
                  </a:txBody>
                  <a:tcPr/>
                </a:tc>
                <a:tc>
                  <a:txBody>
                    <a:bodyPr/>
                    <a:lstStyle/>
                    <a:p>
                      <a:r>
                        <a:rPr lang="fr-FR" dirty="0"/>
                        <a:t>Bilan final</a:t>
                      </a:r>
                    </a:p>
                  </a:txBody>
                  <a:tcPr/>
                </a:tc>
                <a:tc>
                  <a:txBody>
                    <a:bodyPr/>
                    <a:lstStyle/>
                    <a:p>
                      <a:r>
                        <a:rPr lang="fr-FR" dirty="0"/>
                        <a:t>Résultats sur l’année</a:t>
                      </a:r>
                    </a:p>
                  </a:txBody>
                  <a:tcPr/>
                </a:tc>
                <a:extLst>
                  <a:ext uri="{0D108BD9-81ED-4DB2-BD59-A6C34878D82A}">
                    <a16:rowId xmlns="" xmlns:a16="http://schemas.microsoft.com/office/drawing/2014/main" val="2342127504"/>
                  </a:ext>
                </a:extLst>
              </a:tr>
              <a:tr h="411001">
                <a:tc>
                  <a:txBody>
                    <a:bodyPr/>
                    <a:lstStyle/>
                    <a:p>
                      <a:r>
                        <a:rPr lang="fr-FR" dirty="0">
                          <a:solidFill>
                            <a:srgbClr val="003399"/>
                          </a:solidFill>
                        </a:rPr>
                        <a:t>Poids</a:t>
                      </a:r>
                    </a:p>
                  </a:txBody>
                  <a:tcPr/>
                </a:tc>
                <a:tc>
                  <a:txBody>
                    <a:bodyPr/>
                    <a:lstStyle/>
                    <a:p>
                      <a:pPr algn="ctr"/>
                      <a:r>
                        <a:rPr lang="fr-FR" dirty="0" smtClean="0">
                          <a:solidFill>
                            <a:srgbClr val="003399"/>
                          </a:solidFill>
                        </a:rPr>
                        <a:t>100,3 </a:t>
                      </a:r>
                      <a:r>
                        <a:rPr lang="fr-FR" dirty="0">
                          <a:solidFill>
                            <a:srgbClr val="003399"/>
                          </a:solidFill>
                        </a:rPr>
                        <a:t>(74 à 130)</a:t>
                      </a:r>
                    </a:p>
                  </a:txBody>
                  <a:tcPr/>
                </a:tc>
                <a:tc>
                  <a:txBody>
                    <a:bodyPr/>
                    <a:lstStyle/>
                    <a:p>
                      <a:pPr algn="ctr"/>
                      <a:r>
                        <a:rPr lang="fr-FR" dirty="0">
                          <a:solidFill>
                            <a:srgbClr val="003399"/>
                          </a:solidFill>
                        </a:rPr>
                        <a:t>95,8</a:t>
                      </a:r>
                    </a:p>
                  </a:txBody>
                  <a:tcPr/>
                </a:tc>
                <a:tc>
                  <a:txBody>
                    <a:bodyPr/>
                    <a:lstStyle/>
                    <a:p>
                      <a:pPr algn="ctr"/>
                      <a:r>
                        <a:rPr lang="fr-FR" dirty="0">
                          <a:solidFill>
                            <a:srgbClr val="003399"/>
                          </a:solidFill>
                        </a:rPr>
                        <a:t>-4,5 kg</a:t>
                      </a:r>
                    </a:p>
                  </a:txBody>
                  <a:tcPr/>
                </a:tc>
                <a:extLst>
                  <a:ext uri="{0D108BD9-81ED-4DB2-BD59-A6C34878D82A}">
                    <a16:rowId xmlns="" xmlns:a16="http://schemas.microsoft.com/office/drawing/2014/main" val="1199538564"/>
                  </a:ext>
                </a:extLst>
              </a:tr>
              <a:tr h="411001">
                <a:tc>
                  <a:txBody>
                    <a:bodyPr/>
                    <a:lstStyle/>
                    <a:p>
                      <a:r>
                        <a:rPr lang="fr-FR" dirty="0">
                          <a:solidFill>
                            <a:srgbClr val="003399"/>
                          </a:solidFill>
                        </a:rPr>
                        <a:t>Tour de taille</a:t>
                      </a:r>
                    </a:p>
                  </a:txBody>
                  <a:tcPr/>
                </a:tc>
                <a:tc>
                  <a:txBody>
                    <a:bodyPr/>
                    <a:lstStyle/>
                    <a:p>
                      <a:pPr algn="ctr"/>
                      <a:r>
                        <a:rPr lang="fr-FR" dirty="0">
                          <a:solidFill>
                            <a:srgbClr val="003399"/>
                          </a:solidFill>
                        </a:rPr>
                        <a:t>111,9</a:t>
                      </a:r>
                    </a:p>
                  </a:txBody>
                  <a:tcPr/>
                </a:tc>
                <a:tc>
                  <a:txBody>
                    <a:bodyPr/>
                    <a:lstStyle/>
                    <a:p>
                      <a:pPr algn="ctr"/>
                      <a:r>
                        <a:rPr lang="fr-FR" dirty="0">
                          <a:solidFill>
                            <a:srgbClr val="003399"/>
                          </a:solidFill>
                        </a:rPr>
                        <a:t>106,4</a:t>
                      </a:r>
                    </a:p>
                  </a:txBody>
                  <a:tcPr/>
                </a:tc>
                <a:tc>
                  <a:txBody>
                    <a:bodyPr/>
                    <a:lstStyle/>
                    <a:p>
                      <a:pPr algn="ctr"/>
                      <a:r>
                        <a:rPr lang="fr-FR" dirty="0">
                          <a:solidFill>
                            <a:srgbClr val="003399"/>
                          </a:solidFill>
                        </a:rPr>
                        <a:t>-5,5 cm</a:t>
                      </a:r>
                    </a:p>
                  </a:txBody>
                  <a:tcPr/>
                </a:tc>
                <a:extLst>
                  <a:ext uri="{0D108BD9-81ED-4DB2-BD59-A6C34878D82A}">
                    <a16:rowId xmlns="" xmlns:a16="http://schemas.microsoft.com/office/drawing/2014/main" val="3243641560"/>
                  </a:ext>
                </a:extLst>
              </a:tr>
              <a:tr h="411001">
                <a:tc>
                  <a:txBody>
                    <a:bodyPr/>
                    <a:lstStyle/>
                    <a:p>
                      <a:r>
                        <a:rPr lang="fr-FR" dirty="0">
                          <a:solidFill>
                            <a:srgbClr val="003399"/>
                          </a:solidFill>
                        </a:rPr>
                        <a:t>Tour de hanche</a:t>
                      </a:r>
                    </a:p>
                  </a:txBody>
                  <a:tcPr/>
                </a:tc>
                <a:tc>
                  <a:txBody>
                    <a:bodyPr/>
                    <a:lstStyle/>
                    <a:p>
                      <a:pPr algn="ctr"/>
                      <a:r>
                        <a:rPr lang="fr-FR" dirty="0">
                          <a:solidFill>
                            <a:srgbClr val="003399"/>
                          </a:solidFill>
                        </a:rPr>
                        <a:t>116,8</a:t>
                      </a:r>
                    </a:p>
                  </a:txBody>
                  <a:tcPr/>
                </a:tc>
                <a:tc>
                  <a:txBody>
                    <a:bodyPr/>
                    <a:lstStyle/>
                    <a:p>
                      <a:pPr algn="ctr"/>
                      <a:r>
                        <a:rPr lang="fr-FR" dirty="0">
                          <a:solidFill>
                            <a:srgbClr val="003399"/>
                          </a:solidFill>
                        </a:rPr>
                        <a:t>112,6</a:t>
                      </a:r>
                    </a:p>
                  </a:txBody>
                  <a:tcPr/>
                </a:tc>
                <a:tc>
                  <a:txBody>
                    <a:bodyPr/>
                    <a:lstStyle/>
                    <a:p>
                      <a:pPr algn="ctr"/>
                      <a:r>
                        <a:rPr lang="fr-FR" dirty="0">
                          <a:solidFill>
                            <a:srgbClr val="003399"/>
                          </a:solidFill>
                        </a:rPr>
                        <a:t>-4,2 cm</a:t>
                      </a:r>
                    </a:p>
                  </a:txBody>
                  <a:tcPr/>
                </a:tc>
                <a:extLst>
                  <a:ext uri="{0D108BD9-81ED-4DB2-BD59-A6C34878D82A}">
                    <a16:rowId xmlns="" xmlns:a16="http://schemas.microsoft.com/office/drawing/2014/main" val="292347192"/>
                  </a:ext>
                </a:extLst>
              </a:tr>
              <a:tr h="411001">
                <a:tc>
                  <a:txBody>
                    <a:bodyPr/>
                    <a:lstStyle/>
                    <a:p>
                      <a:r>
                        <a:rPr lang="fr-FR" dirty="0">
                          <a:solidFill>
                            <a:srgbClr val="003399"/>
                          </a:solidFill>
                        </a:rPr>
                        <a:t>Masse grasse(plis)</a:t>
                      </a:r>
                    </a:p>
                  </a:txBody>
                  <a:tcPr/>
                </a:tc>
                <a:tc>
                  <a:txBody>
                    <a:bodyPr/>
                    <a:lstStyle/>
                    <a:p>
                      <a:pPr algn="ctr"/>
                      <a:r>
                        <a:rPr lang="fr-FR" dirty="0">
                          <a:solidFill>
                            <a:srgbClr val="003399"/>
                          </a:solidFill>
                        </a:rPr>
                        <a:t>127</a:t>
                      </a:r>
                    </a:p>
                  </a:txBody>
                  <a:tcPr/>
                </a:tc>
                <a:tc>
                  <a:txBody>
                    <a:bodyPr/>
                    <a:lstStyle/>
                    <a:p>
                      <a:pPr algn="ctr"/>
                      <a:r>
                        <a:rPr lang="fr-FR" dirty="0">
                          <a:solidFill>
                            <a:srgbClr val="003399"/>
                          </a:solidFill>
                        </a:rPr>
                        <a:t>114</a:t>
                      </a:r>
                    </a:p>
                  </a:txBody>
                  <a:tcPr/>
                </a:tc>
                <a:tc>
                  <a:txBody>
                    <a:bodyPr/>
                    <a:lstStyle/>
                    <a:p>
                      <a:pPr algn="ctr"/>
                      <a:r>
                        <a:rPr lang="fr-FR" dirty="0">
                          <a:solidFill>
                            <a:srgbClr val="003399"/>
                          </a:solidFill>
                        </a:rPr>
                        <a:t>-13 %</a:t>
                      </a:r>
                    </a:p>
                  </a:txBody>
                  <a:tcPr/>
                </a:tc>
                <a:extLst>
                  <a:ext uri="{0D108BD9-81ED-4DB2-BD59-A6C34878D82A}">
                    <a16:rowId xmlns="" xmlns:a16="http://schemas.microsoft.com/office/drawing/2014/main" val="648559590"/>
                  </a:ext>
                </a:extLst>
              </a:tr>
              <a:tr h="411001">
                <a:tc>
                  <a:txBody>
                    <a:bodyPr/>
                    <a:lstStyle/>
                    <a:p>
                      <a:r>
                        <a:rPr lang="fr-FR" dirty="0">
                          <a:solidFill>
                            <a:srgbClr val="003399"/>
                          </a:solidFill>
                        </a:rPr>
                        <a:t>IMC</a:t>
                      </a:r>
                    </a:p>
                  </a:txBody>
                  <a:tcPr/>
                </a:tc>
                <a:tc>
                  <a:txBody>
                    <a:bodyPr/>
                    <a:lstStyle/>
                    <a:p>
                      <a:pPr algn="ctr"/>
                      <a:r>
                        <a:rPr lang="fr-FR" dirty="0">
                          <a:solidFill>
                            <a:srgbClr val="003399"/>
                          </a:solidFill>
                        </a:rPr>
                        <a:t>35,6</a:t>
                      </a:r>
                    </a:p>
                  </a:txBody>
                  <a:tcPr/>
                </a:tc>
                <a:tc>
                  <a:txBody>
                    <a:bodyPr/>
                    <a:lstStyle/>
                    <a:p>
                      <a:pPr algn="ctr"/>
                      <a:r>
                        <a:rPr lang="fr-FR" dirty="0">
                          <a:solidFill>
                            <a:srgbClr val="003399"/>
                          </a:solidFill>
                        </a:rPr>
                        <a:t>34,2</a:t>
                      </a:r>
                    </a:p>
                  </a:txBody>
                  <a:tcPr/>
                </a:tc>
                <a:tc>
                  <a:txBody>
                    <a:bodyPr/>
                    <a:lstStyle/>
                    <a:p>
                      <a:pPr algn="ctr"/>
                      <a:r>
                        <a:rPr lang="fr-FR" dirty="0">
                          <a:solidFill>
                            <a:srgbClr val="003399"/>
                          </a:solidFill>
                        </a:rPr>
                        <a:t>-1,4</a:t>
                      </a:r>
                    </a:p>
                  </a:txBody>
                  <a:tcPr/>
                </a:tc>
                <a:extLst>
                  <a:ext uri="{0D108BD9-81ED-4DB2-BD59-A6C34878D82A}">
                    <a16:rowId xmlns="" xmlns:a16="http://schemas.microsoft.com/office/drawing/2014/main" val="700358709"/>
                  </a:ext>
                </a:extLst>
              </a:tr>
              <a:tr h="411001">
                <a:tc>
                  <a:txBody>
                    <a:bodyPr/>
                    <a:lstStyle/>
                    <a:p>
                      <a:r>
                        <a:rPr lang="fr-FR" dirty="0">
                          <a:solidFill>
                            <a:srgbClr val="003399"/>
                          </a:solidFill>
                        </a:rPr>
                        <a:t>VEMS</a:t>
                      </a:r>
                    </a:p>
                  </a:txBody>
                  <a:tcPr/>
                </a:tc>
                <a:tc>
                  <a:txBody>
                    <a:bodyPr/>
                    <a:lstStyle/>
                    <a:p>
                      <a:pPr algn="ctr"/>
                      <a:r>
                        <a:rPr lang="fr-FR" dirty="0">
                          <a:solidFill>
                            <a:srgbClr val="003399"/>
                          </a:solidFill>
                        </a:rPr>
                        <a:t>2,47</a:t>
                      </a:r>
                    </a:p>
                  </a:txBody>
                  <a:tcPr/>
                </a:tc>
                <a:tc>
                  <a:txBody>
                    <a:bodyPr/>
                    <a:lstStyle/>
                    <a:p>
                      <a:pPr algn="ctr"/>
                      <a:r>
                        <a:rPr lang="fr-FR" dirty="0">
                          <a:solidFill>
                            <a:srgbClr val="003399"/>
                          </a:solidFill>
                        </a:rPr>
                        <a:t>2,58</a:t>
                      </a:r>
                    </a:p>
                  </a:txBody>
                  <a:tcPr/>
                </a:tc>
                <a:tc>
                  <a:txBody>
                    <a:bodyPr/>
                    <a:lstStyle/>
                    <a:p>
                      <a:pPr algn="ctr"/>
                      <a:r>
                        <a:rPr lang="fr-FR" dirty="0">
                          <a:solidFill>
                            <a:srgbClr val="003399"/>
                          </a:solidFill>
                        </a:rPr>
                        <a:t>+0,11</a:t>
                      </a:r>
                    </a:p>
                  </a:txBody>
                  <a:tcPr/>
                </a:tc>
                <a:extLst>
                  <a:ext uri="{0D108BD9-81ED-4DB2-BD59-A6C34878D82A}">
                    <a16:rowId xmlns="" xmlns:a16="http://schemas.microsoft.com/office/drawing/2014/main" val="2056209572"/>
                  </a:ext>
                </a:extLst>
              </a:tr>
              <a:tr h="411001">
                <a:tc>
                  <a:txBody>
                    <a:bodyPr/>
                    <a:lstStyle/>
                    <a:p>
                      <a:r>
                        <a:rPr lang="fr-FR" dirty="0">
                          <a:solidFill>
                            <a:srgbClr val="003399"/>
                          </a:solidFill>
                        </a:rPr>
                        <a:t>CV</a:t>
                      </a:r>
                    </a:p>
                  </a:txBody>
                  <a:tcPr/>
                </a:tc>
                <a:tc>
                  <a:txBody>
                    <a:bodyPr/>
                    <a:lstStyle/>
                    <a:p>
                      <a:pPr algn="ctr"/>
                      <a:r>
                        <a:rPr lang="fr-FR" dirty="0">
                          <a:solidFill>
                            <a:srgbClr val="003399"/>
                          </a:solidFill>
                        </a:rPr>
                        <a:t>2,86</a:t>
                      </a:r>
                    </a:p>
                  </a:txBody>
                  <a:tcPr/>
                </a:tc>
                <a:tc>
                  <a:txBody>
                    <a:bodyPr/>
                    <a:lstStyle/>
                    <a:p>
                      <a:pPr algn="ctr"/>
                      <a:r>
                        <a:rPr lang="fr-FR" dirty="0">
                          <a:solidFill>
                            <a:srgbClr val="003399"/>
                          </a:solidFill>
                        </a:rPr>
                        <a:t>2,97</a:t>
                      </a:r>
                    </a:p>
                  </a:txBody>
                  <a:tcPr/>
                </a:tc>
                <a:tc>
                  <a:txBody>
                    <a:bodyPr/>
                    <a:lstStyle/>
                    <a:p>
                      <a:pPr algn="ctr"/>
                      <a:r>
                        <a:rPr lang="fr-FR" dirty="0">
                          <a:solidFill>
                            <a:srgbClr val="003399"/>
                          </a:solidFill>
                        </a:rPr>
                        <a:t>+0,11</a:t>
                      </a:r>
                    </a:p>
                  </a:txBody>
                  <a:tcPr/>
                </a:tc>
                <a:extLst>
                  <a:ext uri="{0D108BD9-81ED-4DB2-BD59-A6C34878D82A}">
                    <a16:rowId xmlns="" xmlns:a16="http://schemas.microsoft.com/office/drawing/2014/main" val="1198122636"/>
                  </a:ext>
                </a:extLst>
              </a:tr>
              <a:tr h="411001">
                <a:tc>
                  <a:txBody>
                    <a:bodyPr/>
                    <a:lstStyle/>
                    <a:p>
                      <a:r>
                        <a:rPr lang="fr-FR" dirty="0" err="1">
                          <a:solidFill>
                            <a:srgbClr val="003399"/>
                          </a:solidFill>
                        </a:rPr>
                        <a:t>Fc</a:t>
                      </a:r>
                      <a:r>
                        <a:rPr lang="fr-FR" dirty="0">
                          <a:solidFill>
                            <a:srgbClr val="003399"/>
                          </a:solidFill>
                        </a:rPr>
                        <a:t> repos</a:t>
                      </a:r>
                    </a:p>
                  </a:txBody>
                  <a:tcPr/>
                </a:tc>
                <a:tc>
                  <a:txBody>
                    <a:bodyPr/>
                    <a:lstStyle/>
                    <a:p>
                      <a:pPr algn="ctr"/>
                      <a:r>
                        <a:rPr lang="fr-FR" dirty="0">
                          <a:solidFill>
                            <a:srgbClr val="003399"/>
                          </a:solidFill>
                        </a:rPr>
                        <a:t>75,3</a:t>
                      </a:r>
                    </a:p>
                  </a:txBody>
                  <a:tcPr/>
                </a:tc>
                <a:tc>
                  <a:txBody>
                    <a:bodyPr/>
                    <a:lstStyle/>
                    <a:p>
                      <a:pPr algn="ctr"/>
                      <a:r>
                        <a:rPr lang="fr-FR" dirty="0">
                          <a:solidFill>
                            <a:srgbClr val="003399"/>
                          </a:solidFill>
                        </a:rPr>
                        <a:t>75,1</a:t>
                      </a:r>
                    </a:p>
                  </a:txBody>
                  <a:tcPr/>
                </a:tc>
                <a:tc>
                  <a:txBody>
                    <a:bodyPr/>
                    <a:lstStyle/>
                    <a:p>
                      <a:pPr algn="ctr"/>
                      <a:r>
                        <a:rPr lang="fr-FR" dirty="0">
                          <a:solidFill>
                            <a:srgbClr val="003399"/>
                          </a:solidFill>
                        </a:rPr>
                        <a:t>-0,2</a:t>
                      </a:r>
                    </a:p>
                  </a:txBody>
                  <a:tcPr/>
                </a:tc>
                <a:extLst>
                  <a:ext uri="{0D108BD9-81ED-4DB2-BD59-A6C34878D82A}">
                    <a16:rowId xmlns="" xmlns:a16="http://schemas.microsoft.com/office/drawing/2014/main" val="3094526636"/>
                  </a:ext>
                </a:extLst>
              </a:tr>
              <a:tr h="411001">
                <a:tc>
                  <a:txBody>
                    <a:bodyPr/>
                    <a:lstStyle/>
                    <a:p>
                      <a:r>
                        <a:rPr lang="fr-FR" dirty="0" err="1">
                          <a:solidFill>
                            <a:srgbClr val="003399"/>
                          </a:solidFill>
                        </a:rPr>
                        <a:t>Fc</a:t>
                      </a:r>
                      <a:r>
                        <a:rPr lang="fr-FR" dirty="0">
                          <a:solidFill>
                            <a:srgbClr val="003399"/>
                          </a:solidFill>
                        </a:rPr>
                        <a:t> Mx</a:t>
                      </a:r>
                    </a:p>
                  </a:txBody>
                  <a:tcPr/>
                </a:tc>
                <a:tc>
                  <a:txBody>
                    <a:bodyPr/>
                    <a:lstStyle/>
                    <a:p>
                      <a:pPr algn="ctr"/>
                      <a:r>
                        <a:rPr lang="fr-FR" dirty="0">
                          <a:solidFill>
                            <a:srgbClr val="003399"/>
                          </a:solidFill>
                        </a:rPr>
                        <a:t>139</a:t>
                      </a:r>
                    </a:p>
                  </a:txBody>
                  <a:tcPr/>
                </a:tc>
                <a:tc>
                  <a:txBody>
                    <a:bodyPr/>
                    <a:lstStyle/>
                    <a:p>
                      <a:pPr algn="ctr"/>
                      <a:r>
                        <a:rPr lang="fr-FR" dirty="0">
                          <a:solidFill>
                            <a:srgbClr val="003399"/>
                          </a:solidFill>
                        </a:rPr>
                        <a:t>129</a:t>
                      </a:r>
                    </a:p>
                  </a:txBody>
                  <a:tcPr/>
                </a:tc>
                <a:tc>
                  <a:txBody>
                    <a:bodyPr/>
                    <a:lstStyle/>
                    <a:p>
                      <a:pPr algn="ctr"/>
                      <a:r>
                        <a:rPr lang="fr-FR" dirty="0">
                          <a:solidFill>
                            <a:srgbClr val="003399"/>
                          </a:solidFill>
                        </a:rPr>
                        <a:t>-10</a:t>
                      </a:r>
                    </a:p>
                  </a:txBody>
                  <a:tcPr/>
                </a:tc>
                <a:extLst>
                  <a:ext uri="{0D108BD9-81ED-4DB2-BD59-A6C34878D82A}">
                    <a16:rowId xmlns="" xmlns:a16="http://schemas.microsoft.com/office/drawing/2014/main" val="2764104775"/>
                  </a:ext>
                </a:extLst>
              </a:tr>
            </a:tbl>
          </a:graphicData>
        </a:graphic>
      </p:graphicFrame>
      <p:sp>
        <p:nvSpPr>
          <p:cNvPr id="5" name="Rectangle 4">
            <a:extLst>
              <a:ext uri="{FF2B5EF4-FFF2-40B4-BE49-F238E27FC236}">
                <a16:creationId xmlns="" xmlns:a16="http://schemas.microsoft.com/office/drawing/2014/main" id="{24A29F8D-B951-4C91-851A-9DE323DE23B8}"/>
              </a:ext>
            </a:extLst>
          </p:cNvPr>
          <p:cNvSpPr/>
          <p:nvPr/>
        </p:nvSpPr>
        <p:spPr>
          <a:xfrm>
            <a:off x="1544128" y="705447"/>
            <a:ext cx="2976113" cy="483079"/>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a:solidFill>
                  <a:srgbClr val="0099FF"/>
                </a:solidFill>
              </a:rPr>
              <a:t>Paramètres</a:t>
            </a:r>
            <a:r>
              <a:rPr lang="fr-FR" sz="2400" dirty="0">
                <a:solidFill>
                  <a:srgbClr val="0099FF"/>
                </a:solidFill>
              </a:rPr>
              <a:t> </a:t>
            </a:r>
            <a:r>
              <a:rPr lang="fr-FR" sz="2400" b="1" dirty="0">
                <a:solidFill>
                  <a:srgbClr val="0099FF"/>
                </a:solidFill>
              </a:rPr>
              <a:t>chiffrés</a:t>
            </a:r>
          </a:p>
        </p:txBody>
      </p:sp>
      <p:sp>
        <p:nvSpPr>
          <p:cNvPr id="6" name="Rectangle 5">
            <a:extLst>
              <a:ext uri="{FF2B5EF4-FFF2-40B4-BE49-F238E27FC236}">
                <a16:creationId xmlns="" xmlns:a16="http://schemas.microsoft.com/office/drawing/2014/main" id="{F2E7B38B-9681-4455-8A6D-6727692D6A97}"/>
              </a:ext>
            </a:extLst>
          </p:cNvPr>
          <p:cNvSpPr/>
          <p:nvPr/>
        </p:nvSpPr>
        <p:spPr>
          <a:xfrm>
            <a:off x="3184585" y="5624421"/>
            <a:ext cx="5822830" cy="750498"/>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ln w="0"/>
                <a:solidFill>
                  <a:srgbClr val="0099FF"/>
                </a:solidFill>
                <a:effectLst>
                  <a:outerShdw blurRad="38100" dist="25400" dir="5400000" algn="ctr" rotWithShape="0">
                    <a:srgbClr val="6E747A">
                      <a:alpha val="43000"/>
                    </a:srgbClr>
                  </a:outerShdw>
                </a:effectLst>
              </a:rPr>
              <a:t>Modification de la TA</a:t>
            </a:r>
          </a:p>
          <a:p>
            <a:pPr algn="ctr"/>
            <a:r>
              <a:rPr lang="fr-FR" sz="2400" b="1" dirty="0">
                <a:ln w="0"/>
                <a:solidFill>
                  <a:srgbClr val="0099FF"/>
                </a:solidFill>
                <a:effectLst>
                  <a:outerShdw blurRad="38100" dist="25400" dir="5400000" algn="ctr" rotWithShape="0">
                    <a:srgbClr val="6E747A">
                      <a:alpha val="43000"/>
                    </a:srgbClr>
                  </a:outerShdw>
                </a:effectLst>
              </a:rPr>
              <a:t>Modification des données biologiques</a:t>
            </a:r>
          </a:p>
        </p:txBody>
      </p:sp>
    </p:spTree>
    <p:extLst>
      <p:ext uri="{BB962C8B-B14F-4D97-AF65-F5344CB8AC3E}">
        <p14:creationId xmlns:p14="http://schemas.microsoft.com/office/powerpoint/2010/main" val="500543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F680481-258F-41A9-B01F-F061DC29D13A}"/>
              </a:ext>
            </a:extLst>
          </p:cNvPr>
          <p:cNvSpPr>
            <a:spLocks noGrp="1"/>
          </p:cNvSpPr>
          <p:nvPr>
            <p:ph type="title"/>
          </p:nvPr>
        </p:nvSpPr>
        <p:spPr>
          <a:xfrm>
            <a:off x="1484311" y="685800"/>
            <a:ext cx="10018713" cy="746185"/>
          </a:xfrm>
        </p:spPr>
        <p:txBody>
          <a:bodyPr/>
          <a:lstStyle/>
          <a:p>
            <a:r>
              <a:rPr lang="fr-FR" dirty="0">
                <a:solidFill>
                  <a:srgbClr val="0066CC"/>
                </a:solidFill>
              </a:rPr>
              <a:t>Renforcement du  lien Social</a:t>
            </a:r>
          </a:p>
        </p:txBody>
      </p:sp>
      <p:pic>
        <p:nvPicPr>
          <p:cNvPr id="5" name="Espace réservé du contenu 4">
            <a:extLst>
              <a:ext uri="{FF2B5EF4-FFF2-40B4-BE49-F238E27FC236}">
                <a16:creationId xmlns="" xmlns:a16="http://schemas.microsoft.com/office/drawing/2014/main" id="{F1A397BA-BEE2-44BA-8DD3-31F93D6C50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0940" y="1520483"/>
            <a:ext cx="3795075" cy="2134729"/>
          </a:xfrm>
        </p:spPr>
      </p:pic>
      <p:pic>
        <p:nvPicPr>
          <p:cNvPr id="7" name="Image 6">
            <a:extLst>
              <a:ext uri="{FF2B5EF4-FFF2-40B4-BE49-F238E27FC236}">
                <a16:creationId xmlns="" xmlns:a16="http://schemas.microsoft.com/office/drawing/2014/main" id="{2147DC8D-DFE6-49D2-B7AD-6410AF305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6560" y="1482840"/>
            <a:ext cx="3863493" cy="2172372"/>
          </a:xfrm>
          <a:prstGeom prst="rect">
            <a:avLst/>
          </a:prstGeom>
        </p:spPr>
      </p:pic>
      <p:sp>
        <p:nvSpPr>
          <p:cNvPr id="3" name="Rectangle 2">
            <a:extLst>
              <a:ext uri="{FF2B5EF4-FFF2-40B4-BE49-F238E27FC236}">
                <a16:creationId xmlns="" xmlns:a16="http://schemas.microsoft.com/office/drawing/2014/main" id="{074BBC36-F0A8-41A7-A2A5-F39B5B24C524}"/>
              </a:ext>
            </a:extLst>
          </p:cNvPr>
          <p:cNvSpPr/>
          <p:nvPr/>
        </p:nvSpPr>
        <p:spPr>
          <a:xfrm>
            <a:off x="2025731" y="4413048"/>
            <a:ext cx="8935871" cy="14673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3000" b="1" dirty="0">
                <a:solidFill>
                  <a:srgbClr val="0066CC"/>
                </a:solidFill>
              </a:rPr>
              <a:t>Les patients ont retrouvé confiance en leur possibilité une sensation de bien-être avec diminution de la fatigue à l’effort.</a:t>
            </a:r>
          </a:p>
        </p:txBody>
      </p:sp>
    </p:spTree>
    <p:extLst>
      <p:ext uri="{BB962C8B-B14F-4D97-AF65-F5344CB8AC3E}">
        <p14:creationId xmlns:p14="http://schemas.microsoft.com/office/powerpoint/2010/main" val="2006639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534D6B4-3A4D-4A7C-8632-F560D14EB4EF}"/>
              </a:ext>
            </a:extLst>
          </p:cNvPr>
          <p:cNvSpPr>
            <a:spLocks noGrp="1"/>
          </p:cNvSpPr>
          <p:nvPr>
            <p:ph type="title"/>
          </p:nvPr>
        </p:nvSpPr>
        <p:spPr>
          <a:xfrm>
            <a:off x="1484311" y="371476"/>
            <a:ext cx="10018713" cy="1562100"/>
          </a:xfrm>
        </p:spPr>
        <p:txBody>
          <a:bodyPr/>
          <a:lstStyle/>
          <a:p>
            <a:r>
              <a:rPr lang="fr-FR" sz="4800" b="1" dirty="0">
                <a:solidFill>
                  <a:srgbClr val="0066CC"/>
                </a:solidFill>
              </a:rPr>
              <a:t>Conclusion</a:t>
            </a:r>
          </a:p>
        </p:txBody>
      </p:sp>
      <p:sp>
        <p:nvSpPr>
          <p:cNvPr id="3" name="Espace réservé du contenu 2">
            <a:extLst>
              <a:ext uri="{FF2B5EF4-FFF2-40B4-BE49-F238E27FC236}">
                <a16:creationId xmlns="" xmlns:a16="http://schemas.microsoft.com/office/drawing/2014/main" id="{A8B893CF-62FD-4141-91FC-8088AF96BD3F}"/>
              </a:ext>
            </a:extLst>
          </p:cNvPr>
          <p:cNvSpPr>
            <a:spLocks noGrp="1"/>
          </p:cNvSpPr>
          <p:nvPr>
            <p:ph idx="1"/>
          </p:nvPr>
        </p:nvSpPr>
        <p:spPr>
          <a:xfrm>
            <a:off x="1484310" y="2009775"/>
            <a:ext cx="10018713" cy="4476749"/>
          </a:xfrm>
        </p:spPr>
        <p:txBody>
          <a:bodyPr>
            <a:noAutofit/>
          </a:bodyPr>
          <a:lstStyle/>
          <a:p>
            <a:pPr marL="0" indent="0" algn="just">
              <a:buNone/>
            </a:pPr>
            <a:r>
              <a:rPr lang="fr-FR" sz="3600" b="1" dirty="0">
                <a:solidFill>
                  <a:srgbClr val="0099FF"/>
                </a:solidFill>
              </a:rPr>
              <a:t>Le but </a:t>
            </a:r>
            <a:r>
              <a:rPr lang="fr-FR" sz="3600" b="1" dirty="0" smtClean="0">
                <a:solidFill>
                  <a:srgbClr val="0099FF"/>
                </a:solidFill>
              </a:rPr>
              <a:t>du </a:t>
            </a:r>
            <a:r>
              <a:rPr lang="fr-FR" sz="3600" b="1" dirty="0">
                <a:solidFill>
                  <a:srgbClr val="0099FF"/>
                </a:solidFill>
              </a:rPr>
              <a:t>Réseau ne serait pas atteint si la continuité n’était pas assurée par la poursuite de l’APA, soit dans un club sportif soit par la pratique du Sport sur Ordonnance proposée par le CMS.</a:t>
            </a:r>
          </a:p>
          <a:p>
            <a:pPr marL="0" indent="0">
              <a:buNone/>
            </a:pPr>
            <a:endParaRPr lang="fr-FR" b="1" dirty="0">
              <a:solidFill>
                <a:srgbClr val="0099FF"/>
              </a:solidFill>
            </a:endParaRPr>
          </a:p>
          <a:p>
            <a:pPr marL="0" indent="0">
              <a:buNone/>
            </a:pPr>
            <a:r>
              <a:rPr lang="fr-FR" sz="3600" b="1" dirty="0">
                <a:solidFill>
                  <a:srgbClr val="0099FF"/>
                </a:solidFill>
              </a:rPr>
              <a:t>                </a:t>
            </a:r>
            <a:r>
              <a:rPr lang="fr-FR" sz="5400" b="1" dirty="0" smtClean="0">
                <a:solidFill>
                  <a:srgbClr val="0099FF"/>
                </a:solidFill>
              </a:rPr>
              <a:t>Nous </a:t>
            </a:r>
            <a:r>
              <a:rPr lang="fr-FR" sz="5400" b="1" dirty="0">
                <a:solidFill>
                  <a:srgbClr val="0099FF"/>
                </a:solidFill>
              </a:rPr>
              <a:t>vous remercions</a:t>
            </a:r>
            <a:r>
              <a:rPr lang="fr-FR" sz="5400" dirty="0">
                <a:solidFill>
                  <a:srgbClr val="0099FF"/>
                </a:solidFill>
              </a:rPr>
              <a:t>.</a:t>
            </a:r>
          </a:p>
        </p:txBody>
      </p:sp>
    </p:spTree>
    <p:extLst>
      <p:ext uri="{BB962C8B-B14F-4D97-AF65-F5344CB8AC3E}">
        <p14:creationId xmlns:p14="http://schemas.microsoft.com/office/powerpoint/2010/main" val="68628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E292B3-0ADE-4232-AE17-99AE45469469}"/>
              </a:ext>
            </a:extLst>
          </p:cNvPr>
          <p:cNvSpPr>
            <a:spLocks noGrp="1"/>
          </p:cNvSpPr>
          <p:nvPr>
            <p:ph type="title"/>
          </p:nvPr>
        </p:nvSpPr>
        <p:spPr>
          <a:xfrm>
            <a:off x="1208085" y="371475"/>
            <a:ext cx="10018713" cy="790575"/>
          </a:xfrm>
        </p:spPr>
        <p:txBody>
          <a:bodyPr>
            <a:normAutofit/>
          </a:bodyPr>
          <a:lstStyle/>
          <a:p>
            <a:r>
              <a:rPr lang="fr-FR" b="1" dirty="0">
                <a:solidFill>
                  <a:srgbClr val="0066CC"/>
                </a:solidFill>
              </a:rPr>
              <a:t>Constitution</a:t>
            </a:r>
            <a:r>
              <a:rPr lang="fr-FR" b="1" dirty="0">
                <a:solidFill>
                  <a:srgbClr val="003399"/>
                </a:solidFill>
              </a:rPr>
              <a:t> </a:t>
            </a:r>
            <a:r>
              <a:rPr lang="fr-FR" b="1" dirty="0">
                <a:solidFill>
                  <a:srgbClr val="0066CC"/>
                </a:solidFill>
              </a:rPr>
              <a:t>du groupe</a:t>
            </a:r>
          </a:p>
        </p:txBody>
      </p:sp>
      <p:sp>
        <p:nvSpPr>
          <p:cNvPr id="3" name="Espace réservé du contenu 2">
            <a:extLst>
              <a:ext uri="{FF2B5EF4-FFF2-40B4-BE49-F238E27FC236}">
                <a16:creationId xmlns="" xmlns:a16="http://schemas.microsoft.com/office/drawing/2014/main" id="{2001FDD0-31EC-4476-94C5-A8A9D22CAABC}"/>
              </a:ext>
            </a:extLst>
          </p:cNvPr>
          <p:cNvSpPr>
            <a:spLocks noGrp="1"/>
          </p:cNvSpPr>
          <p:nvPr>
            <p:ph idx="1"/>
          </p:nvPr>
        </p:nvSpPr>
        <p:spPr>
          <a:xfrm>
            <a:off x="1484310" y="1476375"/>
            <a:ext cx="10018713" cy="4314825"/>
          </a:xfrm>
        </p:spPr>
        <p:txBody>
          <a:bodyPr>
            <a:noAutofit/>
          </a:bodyPr>
          <a:lstStyle/>
          <a:p>
            <a:pPr algn="just"/>
            <a:r>
              <a:rPr lang="fr-FR" sz="3000" b="1" dirty="0">
                <a:solidFill>
                  <a:srgbClr val="0099FF"/>
                </a:solidFill>
              </a:rPr>
              <a:t>Le groupe a comporté au départ 22 personnes :</a:t>
            </a:r>
          </a:p>
          <a:p>
            <a:pPr marL="0" indent="0" algn="just">
              <a:buNone/>
            </a:pPr>
            <a:r>
              <a:rPr lang="fr-FR" sz="3000" b="1" dirty="0">
                <a:solidFill>
                  <a:srgbClr val="0099FF"/>
                </a:solidFill>
              </a:rPr>
              <a:t>		9 hommes et 13 femmes</a:t>
            </a:r>
          </a:p>
          <a:p>
            <a:pPr marL="0" indent="0" algn="just">
              <a:buNone/>
            </a:pPr>
            <a:r>
              <a:rPr lang="fr-FR" sz="3000" b="1" dirty="0">
                <a:solidFill>
                  <a:srgbClr val="0099FF"/>
                </a:solidFill>
              </a:rPr>
              <a:t>		moyenne d’âge 57 ans (26-72)</a:t>
            </a:r>
          </a:p>
          <a:p>
            <a:pPr marL="0" indent="0" algn="just">
              <a:buNone/>
            </a:pPr>
            <a:r>
              <a:rPr lang="fr-FR" sz="3000" b="1" dirty="0">
                <a:solidFill>
                  <a:srgbClr val="0099FF"/>
                </a:solidFill>
              </a:rPr>
              <a:t>		14 retraités, 3 invalidités, et 5 actifs</a:t>
            </a:r>
          </a:p>
          <a:p>
            <a:pPr algn="just"/>
            <a:r>
              <a:rPr lang="fr-FR" sz="3000" b="1" dirty="0">
                <a:solidFill>
                  <a:srgbClr val="0099FF"/>
                </a:solidFill>
              </a:rPr>
              <a:t>Au final : 19 personnes ont participé au réseau 2017 – 2018</a:t>
            </a:r>
          </a:p>
          <a:p>
            <a:pPr marL="0" indent="0" algn="just">
              <a:buNone/>
            </a:pPr>
            <a:r>
              <a:rPr lang="fr-FR" sz="3000" b="1" dirty="0">
                <a:solidFill>
                  <a:srgbClr val="0099FF"/>
                </a:solidFill>
              </a:rPr>
              <a:t>		(1 exclu pour manque de régularité, 2 abandons au </a:t>
            </a:r>
            <a:r>
              <a:rPr lang="fr-FR" sz="3000" b="1" dirty="0" smtClean="0">
                <a:solidFill>
                  <a:srgbClr val="0099FF"/>
                </a:solidFill>
              </a:rPr>
              <a:t>bout de </a:t>
            </a:r>
            <a:r>
              <a:rPr lang="fr-FR" sz="3000" b="1" dirty="0">
                <a:solidFill>
                  <a:srgbClr val="0099FF"/>
                </a:solidFill>
              </a:rPr>
              <a:t>4 mois</a:t>
            </a:r>
            <a:r>
              <a:rPr lang="fr-FR" sz="3000" dirty="0">
                <a:solidFill>
                  <a:srgbClr val="0099FF"/>
                </a:solidFill>
              </a:rPr>
              <a:t>)</a:t>
            </a:r>
          </a:p>
        </p:txBody>
      </p:sp>
    </p:spTree>
    <p:extLst>
      <p:ext uri="{BB962C8B-B14F-4D97-AF65-F5344CB8AC3E}">
        <p14:creationId xmlns:p14="http://schemas.microsoft.com/office/powerpoint/2010/main" val="4250820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A2CDC59-051C-4075-8CBF-DFEFF2FAF829}"/>
              </a:ext>
            </a:extLst>
          </p:cNvPr>
          <p:cNvSpPr>
            <a:spLocks noGrp="1"/>
          </p:cNvSpPr>
          <p:nvPr>
            <p:ph type="title"/>
          </p:nvPr>
        </p:nvSpPr>
        <p:spPr>
          <a:xfrm>
            <a:off x="1263648" y="262890"/>
            <a:ext cx="10018713" cy="1104900"/>
          </a:xfrm>
        </p:spPr>
        <p:txBody>
          <a:bodyPr>
            <a:normAutofit/>
          </a:bodyPr>
          <a:lstStyle/>
          <a:p>
            <a:r>
              <a:rPr lang="fr-FR" b="1" dirty="0">
                <a:solidFill>
                  <a:srgbClr val="0066CC"/>
                </a:solidFill>
              </a:rPr>
              <a:t>Les facteurs de risques</a:t>
            </a:r>
          </a:p>
        </p:txBody>
      </p:sp>
      <p:graphicFrame>
        <p:nvGraphicFramePr>
          <p:cNvPr id="4" name="Espace réservé du contenu 3">
            <a:extLst>
              <a:ext uri="{FF2B5EF4-FFF2-40B4-BE49-F238E27FC236}">
                <a16:creationId xmlns="" xmlns:a16="http://schemas.microsoft.com/office/drawing/2014/main" id="{0657C24C-C280-458B-A204-20A5163C5782}"/>
              </a:ext>
            </a:extLst>
          </p:cNvPr>
          <p:cNvGraphicFramePr>
            <a:graphicFrameLocks noGrp="1"/>
          </p:cNvGraphicFramePr>
          <p:nvPr>
            <p:ph idx="1"/>
            <p:extLst>
              <p:ext uri="{D42A27DB-BD31-4B8C-83A1-F6EECF244321}">
                <p14:modId xmlns:p14="http://schemas.microsoft.com/office/powerpoint/2010/main" val="1498286734"/>
              </p:ext>
            </p:extLst>
          </p:nvPr>
        </p:nvGraphicFramePr>
        <p:xfrm>
          <a:off x="2408241" y="1354455"/>
          <a:ext cx="9320211" cy="5212080"/>
        </p:xfrm>
        <a:graphic>
          <a:graphicData uri="http://schemas.openxmlformats.org/drawingml/2006/table">
            <a:tbl>
              <a:tblPr firstRow="1" bandRow="1">
                <a:tableStyleId>{69CF1AB2-1976-4502-BF36-3FF5EA218861}</a:tableStyleId>
              </a:tblPr>
              <a:tblGrid>
                <a:gridCol w="7626431">
                  <a:extLst>
                    <a:ext uri="{9D8B030D-6E8A-4147-A177-3AD203B41FA5}">
                      <a16:colId xmlns="" xmlns:a16="http://schemas.microsoft.com/office/drawing/2014/main" val="729917229"/>
                    </a:ext>
                  </a:extLst>
                </a:gridCol>
                <a:gridCol w="1693780">
                  <a:extLst>
                    <a:ext uri="{9D8B030D-6E8A-4147-A177-3AD203B41FA5}">
                      <a16:colId xmlns="" xmlns:a16="http://schemas.microsoft.com/office/drawing/2014/main" val="4245026812"/>
                    </a:ext>
                  </a:extLst>
                </a:gridCol>
              </a:tblGrid>
              <a:tr h="971283">
                <a:tc>
                  <a:txBody>
                    <a:bodyPr/>
                    <a:lstStyle/>
                    <a:p>
                      <a:r>
                        <a:rPr lang="fr-FR" sz="3000" dirty="0">
                          <a:solidFill>
                            <a:srgbClr val="0099FF"/>
                          </a:solidFill>
                        </a:rPr>
                        <a:t>Surpoids avec un poids moyen de 100,3 kg (74 à 130)</a:t>
                      </a:r>
                    </a:p>
                  </a:txBody>
                  <a:tcPr/>
                </a:tc>
                <a:tc>
                  <a:txBody>
                    <a:bodyPr/>
                    <a:lstStyle/>
                    <a:p>
                      <a:pPr algn="ctr"/>
                      <a:r>
                        <a:rPr lang="fr-FR" sz="3000" dirty="0">
                          <a:solidFill>
                            <a:srgbClr val="0099FF"/>
                          </a:solidFill>
                        </a:rPr>
                        <a:t>95 %</a:t>
                      </a:r>
                    </a:p>
                  </a:txBody>
                  <a:tcPr/>
                </a:tc>
                <a:extLst>
                  <a:ext uri="{0D108BD9-81ED-4DB2-BD59-A6C34878D82A}">
                    <a16:rowId xmlns="" xmlns:a16="http://schemas.microsoft.com/office/drawing/2014/main" val="3888178336"/>
                  </a:ext>
                </a:extLst>
              </a:tr>
              <a:tr h="529791">
                <a:tc>
                  <a:txBody>
                    <a:bodyPr/>
                    <a:lstStyle/>
                    <a:p>
                      <a:r>
                        <a:rPr lang="fr-FR" sz="3000" b="1" dirty="0">
                          <a:solidFill>
                            <a:srgbClr val="0099FF"/>
                          </a:solidFill>
                        </a:rPr>
                        <a:t>HTA </a:t>
                      </a:r>
                    </a:p>
                  </a:txBody>
                  <a:tcPr/>
                </a:tc>
                <a:tc>
                  <a:txBody>
                    <a:bodyPr/>
                    <a:lstStyle/>
                    <a:p>
                      <a:pPr algn="ctr"/>
                      <a:r>
                        <a:rPr lang="fr-FR" sz="3000" b="1" dirty="0">
                          <a:solidFill>
                            <a:srgbClr val="0099FF"/>
                          </a:solidFill>
                        </a:rPr>
                        <a:t>45 %</a:t>
                      </a:r>
                    </a:p>
                  </a:txBody>
                  <a:tcPr/>
                </a:tc>
                <a:extLst>
                  <a:ext uri="{0D108BD9-81ED-4DB2-BD59-A6C34878D82A}">
                    <a16:rowId xmlns="" xmlns:a16="http://schemas.microsoft.com/office/drawing/2014/main" val="2995334166"/>
                  </a:ext>
                </a:extLst>
              </a:tr>
              <a:tr h="529791">
                <a:tc>
                  <a:txBody>
                    <a:bodyPr/>
                    <a:lstStyle/>
                    <a:p>
                      <a:r>
                        <a:rPr lang="fr-FR" sz="3000" b="1" dirty="0">
                          <a:solidFill>
                            <a:srgbClr val="0099FF"/>
                          </a:solidFill>
                        </a:rPr>
                        <a:t>Diabète groupe II</a:t>
                      </a:r>
                    </a:p>
                  </a:txBody>
                  <a:tcPr/>
                </a:tc>
                <a:tc>
                  <a:txBody>
                    <a:bodyPr/>
                    <a:lstStyle/>
                    <a:p>
                      <a:pPr algn="ctr"/>
                      <a:r>
                        <a:rPr lang="fr-FR" sz="3000" b="1" dirty="0">
                          <a:solidFill>
                            <a:srgbClr val="0099FF"/>
                          </a:solidFill>
                        </a:rPr>
                        <a:t>14 %</a:t>
                      </a:r>
                    </a:p>
                  </a:txBody>
                  <a:tcPr/>
                </a:tc>
                <a:extLst>
                  <a:ext uri="{0D108BD9-81ED-4DB2-BD59-A6C34878D82A}">
                    <a16:rowId xmlns="" xmlns:a16="http://schemas.microsoft.com/office/drawing/2014/main" val="2046042020"/>
                  </a:ext>
                </a:extLst>
              </a:tr>
              <a:tr h="529791">
                <a:tc>
                  <a:txBody>
                    <a:bodyPr/>
                    <a:lstStyle/>
                    <a:p>
                      <a:r>
                        <a:rPr lang="fr-FR" sz="3000" b="1" dirty="0">
                          <a:solidFill>
                            <a:srgbClr val="0099FF"/>
                          </a:solidFill>
                        </a:rPr>
                        <a:t>Cholestérol </a:t>
                      </a:r>
                    </a:p>
                  </a:txBody>
                  <a:tcPr/>
                </a:tc>
                <a:tc>
                  <a:txBody>
                    <a:bodyPr/>
                    <a:lstStyle/>
                    <a:p>
                      <a:pPr algn="ctr"/>
                      <a:r>
                        <a:rPr lang="fr-FR" sz="3000" b="1" dirty="0">
                          <a:solidFill>
                            <a:srgbClr val="0099FF"/>
                          </a:solidFill>
                        </a:rPr>
                        <a:t>14 %</a:t>
                      </a:r>
                    </a:p>
                  </a:txBody>
                  <a:tcPr/>
                </a:tc>
                <a:extLst>
                  <a:ext uri="{0D108BD9-81ED-4DB2-BD59-A6C34878D82A}">
                    <a16:rowId xmlns="" xmlns:a16="http://schemas.microsoft.com/office/drawing/2014/main" val="1365569547"/>
                  </a:ext>
                </a:extLst>
              </a:tr>
              <a:tr h="529791">
                <a:tc>
                  <a:txBody>
                    <a:bodyPr/>
                    <a:lstStyle/>
                    <a:p>
                      <a:r>
                        <a:rPr lang="fr-FR" sz="3000" b="1" dirty="0">
                          <a:solidFill>
                            <a:srgbClr val="0099FF"/>
                          </a:solidFill>
                        </a:rPr>
                        <a:t>Antécédent Cardio-Vasculaire</a:t>
                      </a:r>
                    </a:p>
                  </a:txBody>
                  <a:tcPr/>
                </a:tc>
                <a:tc>
                  <a:txBody>
                    <a:bodyPr/>
                    <a:lstStyle/>
                    <a:p>
                      <a:pPr algn="ctr"/>
                      <a:r>
                        <a:rPr lang="fr-FR" sz="3000" b="1" dirty="0">
                          <a:solidFill>
                            <a:srgbClr val="0099FF"/>
                          </a:solidFill>
                        </a:rPr>
                        <a:t>27 %</a:t>
                      </a:r>
                    </a:p>
                  </a:txBody>
                  <a:tcPr/>
                </a:tc>
                <a:extLst>
                  <a:ext uri="{0D108BD9-81ED-4DB2-BD59-A6C34878D82A}">
                    <a16:rowId xmlns="" xmlns:a16="http://schemas.microsoft.com/office/drawing/2014/main" val="3255364179"/>
                  </a:ext>
                </a:extLst>
              </a:tr>
              <a:tr h="529791">
                <a:tc>
                  <a:txBody>
                    <a:bodyPr/>
                    <a:lstStyle/>
                    <a:p>
                      <a:r>
                        <a:rPr lang="fr-FR" sz="3000" b="1" dirty="0">
                          <a:solidFill>
                            <a:srgbClr val="0099FF"/>
                          </a:solidFill>
                        </a:rPr>
                        <a:t>Stress et problèmes psychologiques</a:t>
                      </a:r>
                    </a:p>
                  </a:txBody>
                  <a:tcPr/>
                </a:tc>
                <a:tc>
                  <a:txBody>
                    <a:bodyPr/>
                    <a:lstStyle/>
                    <a:p>
                      <a:pPr algn="ctr"/>
                      <a:r>
                        <a:rPr lang="fr-FR" sz="3000" b="1" dirty="0">
                          <a:solidFill>
                            <a:srgbClr val="0099FF"/>
                          </a:solidFill>
                        </a:rPr>
                        <a:t>27 %</a:t>
                      </a:r>
                    </a:p>
                  </a:txBody>
                  <a:tcPr/>
                </a:tc>
                <a:extLst>
                  <a:ext uri="{0D108BD9-81ED-4DB2-BD59-A6C34878D82A}">
                    <a16:rowId xmlns="" xmlns:a16="http://schemas.microsoft.com/office/drawing/2014/main" val="3657219229"/>
                  </a:ext>
                </a:extLst>
              </a:tr>
              <a:tr h="1412775">
                <a:tc>
                  <a:txBody>
                    <a:bodyPr/>
                    <a:lstStyle/>
                    <a:p>
                      <a:r>
                        <a:rPr lang="fr-FR" sz="3000" b="1" dirty="0">
                          <a:solidFill>
                            <a:srgbClr val="0099FF"/>
                          </a:solidFill>
                        </a:rPr>
                        <a:t>Problèmes respiratoires </a:t>
                      </a:r>
                    </a:p>
                    <a:p>
                      <a:r>
                        <a:rPr lang="fr-FR" sz="3000" b="1" dirty="0">
                          <a:solidFill>
                            <a:srgbClr val="0099FF"/>
                          </a:solidFill>
                        </a:rPr>
                        <a:t>        BPCO</a:t>
                      </a:r>
                    </a:p>
                    <a:p>
                      <a:r>
                        <a:rPr lang="fr-FR" sz="3000" b="1" dirty="0">
                          <a:solidFill>
                            <a:srgbClr val="0099FF"/>
                          </a:solidFill>
                        </a:rPr>
                        <a:t>        Apnée du Sommeil</a:t>
                      </a:r>
                    </a:p>
                  </a:txBody>
                  <a:tcPr/>
                </a:tc>
                <a:tc>
                  <a:txBody>
                    <a:bodyPr/>
                    <a:lstStyle/>
                    <a:p>
                      <a:pPr algn="ctr"/>
                      <a:r>
                        <a:rPr lang="fr-FR" sz="3000" b="1" dirty="0">
                          <a:solidFill>
                            <a:srgbClr val="0099FF"/>
                          </a:solidFill>
                        </a:rPr>
                        <a:t>14 %</a:t>
                      </a:r>
                    </a:p>
                  </a:txBody>
                  <a:tcPr/>
                </a:tc>
                <a:extLst>
                  <a:ext uri="{0D108BD9-81ED-4DB2-BD59-A6C34878D82A}">
                    <a16:rowId xmlns="" xmlns:a16="http://schemas.microsoft.com/office/drawing/2014/main" val="3031835768"/>
                  </a:ext>
                </a:extLst>
              </a:tr>
            </a:tbl>
          </a:graphicData>
        </a:graphic>
      </p:graphicFrame>
    </p:spTree>
    <p:extLst>
      <p:ext uri="{BB962C8B-B14F-4D97-AF65-F5344CB8AC3E}">
        <p14:creationId xmlns:p14="http://schemas.microsoft.com/office/powerpoint/2010/main" val="2299740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DF9B8FA-3D3C-46DB-BE07-A2F434B6E6F5}"/>
              </a:ext>
            </a:extLst>
          </p:cNvPr>
          <p:cNvSpPr>
            <a:spLocks noGrp="1"/>
          </p:cNvSpPr>
          <p:nvPr>
            <p:ph idx="1"/>
          </p:nvPr>
        </p:nvSpPr>
        <p:spPr>
          <a:xfrm>
            <a:off x="1789110" y="875323"/>
            <a:ext cx="10018713" cy="5982677"/>
          </a:xfrm>
          <a:noFill/>
        </p:spPr>
        <p:txBody>
          <a:bodyPr>
            <a:normAutofit fontScale="55000" lnSpcReduction="20000"/>
          </a:bodyPr>
          <a:lstStyle/>
          <a:p>
            <a:pPr marL="0" indent="0">
              <a:buNone/>
            </a:pPr>
            <a:r>
              <a:rPr lang="fr-FR" dirty="0" smtClean="0">
                <a:solidFill>
                  <a:srgbClr val="0099FF"/>
                </a:solidFill>
              </a:rPr>
              <a:t>		</a:t>
            </a:r>
            <a:r>
              <a:rPr lang="fr-FR" sz="4000" b="1" dirty="0" smtClean="0">
                <a:solidFill>
                  <a:srgbClr val="0099FF"/>
                </a:solidFill>
              </a:rPr>
              <a:t>1</a:t>
            </a:r>
            <a:r>
              <a:rPr lang="fr-FR" sz="4000" b="1" dirty="0">
                <a:solidFill>
                  <a:srgbClr val="0099FF"/>
                </a:solidFill>
              </a:rPr>
              <a:t>) un interrogatoire : pour noter les antécédents familiaux et personnels</a:t>
            </a:r>
          </a:p>
          <a:p>
            <a:pPr marL="0" indent="0">
              <a:buNone/>
            </a:pPr>
            <a:r>
              <a:rPr lang="fr-FR" sz="4000" b="1" dirty="0">
                <a:solidFill>
                  <a:srgbClr val="0099FF"/>
                </a:solidFill>
              </a:rPr>
              <a:t>		2) un bilan biologique complet</a:t>
            </a:r>
          </a:p>
          <a:p>
            <a:pPr marL="0" indent="0">
              <a:buNone/>
            </a:pPr>
            <a:r>
              <a:rPr lang="fr-FR" sz="4000" b="1" dirty="0" smtClean="0"/>
              <a:t>	</a:t>
            </a:r>
            <a:r>
              <a:rPr lang="fr-FR" sz="4000" b="1" dirty="0"/>
              <a:t>	</a:t>
            </a:r>
            <a:r>
              <a:rPr lang="fr-FR" sz="4000" b="1" dirty="0" smtClean="0">
                <a:solidFill>
                  <a:srgbClr val="0099FF"/>
                </a:solidFill>
              </a:rPr>
              <a:t>3</a:t>
            </a:r>
            <a:r>
              <a:rPr lang="fr-FR" sz="4000" b="1" dirty="0">
                <a:solidFill>
                  <a:srgbClr val="0099FF"/>
                </a:solidFill>
              </a:rPr>
              <a:t>) un bilan anthropométrique :</a:t>
            </a:r>
          </a:p>
          <a:p>
            <a:pPr marL="0" indent="0">
              <a:buNone/>
            </a:pPr>
            <a:r>
              <a:rPr lang="fr-FR" sz="4000" b="1" dirty="0">
                <a:solidFill>
                  <a:srgbClr val="0099FF"/>
                </a:solidFill>
              </a:rPr>
              <a:t>				- taille     </a:t>
            </a:r>
          </a:p>
          <a:p>
            <a:pPr marL="0" indent="0">
              <a:buNone/>
            </a:pPr>
            <a:r>
              <a:rPr lang="fr-FR" sz="4000" b="1" dirty="0">
                <a:solidFill>
                  <a:srgbClr val="0099FF"/>
                </a:solidFill>
              </a:rPr>
              <a:t>				- poids</a:t>
            </a:r>
          </a:p>
          <a:p>
            <a:pPr marL="0" indent="0">
              <a:buNone/>
            </a:pPr>
            <a:r>
              <a:rPr lang="fr-FR" sz="4000" b="1" dirty="0">
                <a:solidFill>
                  <a:srgbClr val="0099FF"/>
                </a:solidFill>
              </a:rPr>
              <a:t>				- tour de taille</a:t>
            </a:r>
          </a:p>
          <a:p>
            <a:pPr marL="0" indent="0">
              <a:buNone/>
            </a:pPr>
            <a:r>
              <a:rPr lang="fr-FR" sz="4000" b="1" dirty="0">
                <a:solidFill>
                  <a:srgbClr val="0099FF"/>
                </a:solidFill>
              </a:rPr>
              <a:t>				- tour de hanche</a:t>
            </a:r>
          </a:p>
          <a:p>
            <a:pPr marL="0" indent="0">
              <a:buNone/>
            </a:pPr>
            <a:r>
              <a:rPr lang="fr-FR" sz="4000" b="1" dirty="0">
                <a:solidFill>
                  <a:srgbClr val="0099FF"/>
                </a:solidFill>
              </a:rPr>
              <a:t>				- mesure du % de MG (méthode des 4 plis)</a:t>
            </a:r>
          </a:p>
          <a:p>
            <a:pPr marL="0" indent="0">
              <a:buNone/>
            </a:pPr>
            <a:r>
              <a:rPr lang="fr-FR" sz="4000" b="1" dirty="0">
                <a:solidFill>
                  <a:srgbClr val="0099FF"/>
                </a:solidFill>
              </a:rPr>
              <a:t>		4) examen C.V.</a:t>
            </a:r>
          </a:p>
          <a:p>
            <a:pPr marL="0" indent="0">
              <a:buNone/>
            </a:pPr>
            <a:r>
              <a:rPr lang="fr-FR" sz="4000" b="1" dirty="0">
                <a:solidFill>
                  <a:srgbClr val="0099FF"/>
                </a:solidFill>
              </a:rPr>
              <a:t>				- auscultation – TA de repos</a:t>
            </a:r>
          </a:p>
          <a:p>
            <a:pPr marL="0" indent="0">
              <a:buNone/>
            </a:pPr>
            <a:r>
              <a:rPr lang="fr-FR" sz="4000" b="1" dirty="0">
                <a:solidFill>
                  <a:srgbClr val="0099FF"/>
                </a:solidFill>
              </a:rPr>
              <a:t>				- FC de repos</a:t>
            </a:r>
          </a:p>
          <a:p>
            <a:pPr marL="0" indent="0">
              <a:buNone/>
            </a:pPr>
            <a:r>
              <a:rPr lang="fr-FR" sz="4000" b="1" dirty="0">
                <a:solidFill>
                  <a:srgbClr val="0099FF"/>
                </a:solidFill>
              </a:rPr>
              <a:t>				- </a:t>
            </a:r>
            <a:r>
              <a:rPr lang="fr-FR" sz="4000" b="1" dirty="0" smtClean="0">
                <a:solidFill>
                  <a:srgbClr val="0099FF"/>
                </a:solidFill>
              </a:rPr>
              <a:t>ECG</a:t>
            </a:r>
          </a:p>
          <a:p>
            <a:pPr marL="0" indent="0">
              <a:buNone/>
            </a:pPr>
            <a:r>
              <a:rPr lang="fr-FR" sz="4000" b="1" dirty="0">
                <a:solidFill>
                  <a:srgbClr val="0099FF"/>
                </a:solidFill>
              </a:rPr>
              <a:t>	</a:t>
            </a:r>
            <a:r>
              <a:rPr lang="fr-FR" sz="4000" b="1" dirty="0" smtClean="0">
                <a:solidFill>
                  <a:srgbClr val="0099FF"/>
                </a:solidFill>
              </a:rPr>
              <a:t>	5 ) Evaluation de la fonction respiratoire</a:t>
            </a:r>
          </a:p>
          <a:p>
            <a:pPr marL="0" indent="0">
              <a:buNone/>
            </a:pPr>
            <a:r>
              <a:rPr lang="fr-FR" sz="4000" b="1" dirty="0">
                <a:solidFill>
                  <a:srgbClr val="0099FF"/>
                </a:solidFill>
              </a:rPr>
              <a:t>	</a:t>
            </a:r>
            <a:r>
              <a:rPr lang="fr-FR" sz="4000" b="1" dirty="0" smtClean="0">
                <a:solidFill>
                  <a:srgbClr val="0099FF"/>
                </a:solidFill>
              </a:rPr>
              <a:t>			- VEMS - CV</a:t>
            </a:r>
            <a:endParaRPr lang="fr-FR" sz="4000" b="1" dirty="0">
              <a:solidFill>
                <a:srgbClr val="0099FF"/>
              </a:solidFill>
            </a:endParaRPr>
          </a:p>
        </p:txBody>
      </p:sp>
      <p:sp>
        <p:nvSpPr>
          <p:cNvPr id="6" name="Rectangle 5">
            <a:extLst>
              <a:ext uri="{FF2B5EF4-FFF2-40B4-BE49-F238E27FC236}">
                <a16:creationId xmlns="" xmlns:a16="http://schemas.microsoft.com/office/drawing/2014/main" id="{CD59AEE9-D438-4B7C-B4BA-DA26EFEAE3D4}"/>
              </a:ext>
            </a:extLst>
          </p:cNvPr>
          <p:cNvSpPr/>
          <p:nvPr/>
        </p:nvSpPr>
        <p:spPr>
          <a:xfrm>
            <a:off x="2158940" y="5695951"/>
            <a:ext cx="8244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solidFill>
                  <a:srgbClr val="0099FF"/>
                </a:solidFill>
              </a:rPr>
              <a:t> </a:t>
            </a:r>
            <a:endParaRPr lang="fr-FR" sz="2800" dirty="0">
              <a:solidFill>
                <a:srgbClr val="0099FF"/>
              </a:solidFill>
            </a:endParaRPr>
          </a:p>
        </p:txBody>
      </p:sp>
      <p:sp>
        <p:nvSpPr>
          <p:cNvPr id="10" name="Parenthèse fermante 9">
            <a:extLst>
              <a:ext uri="{FF2B5EF4-FFF2-40B4-BE49-F238E27FC236}">
                <a16:creationId xmlns="" xmlns:a16="http://schemas.microsoft.com/office/drawing/2014/main" id="{EE879546-9DAA-4427-AAF4-AFDC64661785}"/>
              </a:ext>
            </a:extLst>
          </p:cNvPr>
          <p:cNvSpPr/>
          <p:nvPr/>
        </p:nvSpPr>
        <p:spPr>
          <a:xfrm>
            <a:off x="4635320" y="2416674"/>
            <a:ext cx="219075" cy="42028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dirty="0">
              <a:ln w="57150">
                <a:solidFill>
                  <a:schemeClr val="tx1"/>
                </a:solidFill>
              </a:ln>
            </a:endParaRPr>
          </a:p>
        </p:txBody>
      </p:sp>
      <p:sp>
        <p:nvSpPr>
          <p:cNvPr id="11" name="Flèche : droite 10">
            <a:extLst>
              <a:ext uri="{FF2B5EF4-FFF2-40B4-BE49-F238E27FC236}">
                <a16:creationId xmlns="" xmlns:a16="http://schemas.microsoft.com/office/drawing/2014/main" id="{71EE03D5-E9E3-4085-B85D-DBB1B4FF8CFD}"/>
              </a:ext>
            </a:extLst>
          </p:cNvPr>
          <p:cNvSpPr/>
          <p:nvPr/>
        </p:nvSpPr>
        <p:spPr>
          <a:xfrm>
            <a:off x="5118396" y="2463107"/>
            <a:ext cx="700178" cy="280987"/>
          </a:xfrm>
          <a:prstGeom prst="rightArrow">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p>
        </p:txBody>
      </p:sp>
      <p:sp>
        <p:nvSpPr>
          <p:cNvPr id="4" name="Rectangle : coins arrondis 3">
            <a:extLst>
              <a:ext uri="{FF2B5EF4-FFF2-40B4-BE49-F238E27FC236}">
                <a16:creationId xmlns="" xmlns:a16="http://schemas.microsoft.com/office/drawing/2014/main" id="{6C53FC65-E154-44A0-AC07-C3706DCF99F2}"/>
              </a:ext>
            </a:extLst>
          </p:cNvPr>
          <p:cNvSpPr/>
          <p:nvPr/>
        </p:nvSpPr>
        <p:spPr>
          <a:xfrm>
            <a:off x="5840993" y="2370237"/>
            <a:ext cx="879894" cy="466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rgbClr val="0099FF"/>
                </a:solidFill>
              </a:rPr>
              <a:t>IMC</a:t>
            </a:r>
            <a:endParaRPr lang="fr-FR" sz="3000" dirty="0"/>
          </a:p>
        </p:txBody>
      </p:sp>
      <p:sp>
        <p:nvSpPr>
          <p:cNvPr id="2" name="Rectangle 1"/>
          <p:cNvSpPr/>
          <p:nvPr/>
        </p:nvSpPr>
        <p:spPr>
          <a:xfrm>
            <a:off x="4961264" y="277542"/>
            <a:ext cx="3674404" cy="707886"/>
          </a:xfrm>
          <a:prstGeom prst="rect">
            <a:avLst/>
          </a:prstGeom>
        </p:spPr>
        <p:txBody>
          <a:bodyPr wrap="none">
            <a:spAutoFit/>
          </a:bodyPr>
          <a:lstStyle/>
          <a:p>
            <a:r>
              <a:rPr lang="fr-FR" sz="4000" b="1" dirty="0">
                <a:solidFill>
                  <a:srgbClr val="0066CC"/>
                </a:solidFill>
              </a:rPr>
              <a:t>Le suivi médical</a:t>
            </a:r>
            <a:endParaRPr lang="fr-FR" sz="4000" dirty="0"/>
          </a:p>
        </p:txBody>
      </p:sp>
    </p:spTree>
    <p:extLst>
      <p:ext uri="{BB962C8B-B14F-4D97-AF65-F5344CB8AC3E}">
        <p14:creationId xmlns:p14="http://schemas.microsoft.com/office/powerpoint/2010/main" val="1154169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138AA83-C4D2-43E2-90C1-C6FEA38122B6}"/>
              </a:ext>
            </a:extLst>
          </p:cNvPr>
          <p:cNvSpPr>
            <a:spLocks noGrp="1"/>
          </p:cNvSpPr>
          <p:nvPr>
            <p:ph type="title"/>
          </p:nvPr>
        </p:nvSpPr>
        <p:spPr>
          <a:xfrm>
            <a:off x="1693860" y="561976"/>
            <a:ext cx="10018713" cy="1752599"/>
          </a:xfrm>
        </p:spPr>
        <p:txBody>
          <a:bodyPr>
            <a:noAutofit/>
          </a:bodyPr>
          <a:lstStyle/>
          <a:p>
            <a:r>
              <a:rPr lang="fr-FR" sz="3000" b="1" dirty="0">
                <a:solidFill>
                  <a:srgbClr val="0099FF"/>
                </a:solidFill>
                <a:latin typeface="+mn-lt"/>
              </a:rPr>
              <a:t>Un test d’effort sur tapis vient terminer le bilan médical.</a:t>
            </a:r>
            <a:br>
              <a:rPr lang="fr-FR" sz="3000" b="1" dirty="0">
                <a:solidFill>
                  <a:srgbClr val="0099FF"/>
                </a:solidFill>
                <a:latin typeface="+mn-lt"/>
              </a:rPr>
            </a:br>
            <a:r>
              <a:rPr lang="fr-FR" sz="3000" b="1" dirty="0">
                <a:solidFill>
                  <a:srgbClr val="0099FF"/>
                </a:solidFill>
                <a:latin typeface="+mn-lt"/>
              </a:rPr>
              <a:t>Test de marche à 4 km/h avec augmentation de la pente du tapis toutes les 2’30 (4 – 7 – 10 – 13 et 16%)</a:t>
            </a:r>
            <a:br>
              <a:rPr lang="fr-FR" sz="3000" b="1" dirty="0">
                <a:solidFill>
                  <a:srgbClr val="0099FF"/>
                </a:solidFill>
                <a:latin typeface="+mn-lt"/>
              </a:rPr>
            </a:br>
            <a:r>
              <a:rPr lang="fr-FR" sz="3000" b="1" dirty="0">
                <a:solidFill>
                  <a:srgbClr val="0099FF"/>
                </a:solidFill>
                <a:latin typeface="+mn-lt"/>
              </a:rPr>
              <a:t>A chaque palier on note la FC pour apprécier l’adaptation du cœur à l’effort</a:t>
            </a:r>
          </a:p>
        </p:txBody>
      </p:sp>
      <p:graphicFrame>
        <p:nvGraphicFramePr>
          <p:cNvPr id="15" name="Espace réservé du contenu 14">
            <a:extLst>
              <a:ext uri="{FF2B5EF4-FFF2-40B4-BE49-F238E27FC236}">
                <a16:creationId xmlns="" xmlns:a16="http://schemas.microsoft.com/office/drawing/2014/main" id="{717A0AC3-F5EF-4B9E-B3BC-FF5104578020}"/>
              </a:ext>
            </a:extLst>
          </p:cNvPr>
          <p:cNvGraphicFramePr>
            <a:graphicFrameLocks noGrp="1"/>
          </p:cNvGraphicFramePr>
          <p:nvPr>
            <p:ph idx="1"/>
            <p:extLst>
              <p:ext uri="{D42A27DB-BD31-4B8C-83A1-F6EECF244321}">
                <p14:modId xmlns:p14="http://schemas.microsoft.com/office/powerpoint/2010/main" val="2269461671"/>
              </p:ext>
            </p:extLst>
          </p:nvPr>
        </p:nvGraphicFramePr>
        <p:xfrm>
          <a:off x="1693861" y="2794059"/>
          <a:ext cx="10018712" cy="3228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292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6F1F8D2-AACD-4181-AD30-235398FB9B11}"/>
              </a:ext>
            </a:extLst>
          </p:cNvPr>
          <p:cNvSpPr>
            <a:spLocks noGrp="1"/>
          </p:cNvSpPr>
          <p:nvPr>
            <p:ph type="title"/>
          </p:nvPr>
        </p:nvSpPr>
        <p:spPr>
          <a:xfrm>
            <a:off x="2258414" y="617260"/>
            <a:ext cx="8449273" cy="1752599"/>
          </a:xfrm>
        </p:spPr>
        <p:txBody>
          <a:bodyPr>
            <a:noAutofit/>
          </a:bodyPr>
          <a:lstStyle/>
          <a:p>
            <a:r>
              <a:rPr lang="fr-FR" b="1" i="1" u="sng" dirty="0">
                <a:solidFill>
                  <a:srgbClr val="0066CC"/>
                </a:solidFill>
              </a:rPr>
              <a:t>Réseau santé 2018 et rééquilibrage Alimentaire</a:t>
            </a:r>
            <a:r>
              <a:rPr lang="fr-FR" b="1" i="1" u="sng" dirty="0">
                <a:solidFill>
                  <a:srgbClr val="003399"/>
                </a:solidFill>
              </a:rPr>
              <a:t/>
            </a:r>
            <a:br>
              <a:rPr lang="fr-FR" b="1" i="1" u="sng" dirty="0">
                <a:solidFill>
                  <a:srgbClr val="003399"/>
                </a:solidFill>
              </a:rPr>
            </a:br>
            <a:endParaRPr lang="fr-FR" dirty="0"/>
          </a:p>
        </p:txBody>
      </p:sp>
      <p:sp>
        <p:nvSpPr>
          <p:cNvPr id="4" name="Espace réservé du contenu 3">
            <a:extLst>
              <a:ext uri="{FF2B5EF4-FFF2-40B4-BE49-F238E27FC236}">
                <a16:creationId xmlns="" xmlns:a16="http://schemas.microsoft.com/office/drawing/2014/main" id="{76D2CFB6-2EE2-4164-A080-3526F8007CB1}"/>
              </a:ext>
            </a:extLst>
          </p:cNvPr>
          <p:cNvSpPr txBox="1">
            <a:spLocks noGrp="1"/>
          </p:cNvSpPr>
          <p:nvPr>
            <p:ph idx="1"/>
          </p:nvPr>
        </p:nvSpPr>
        <p:spPr>
          <a:xfrm>
            <a:off x="1484313" y="2183924"/>
            <a:ext cx="10018712" cy="4090351"/>
          </a:xfrm>
          <a:prstGeom prst="rect">
            <a:avLst/>
          </a:prstGeom>
          <a:noFill/>
        </p:spPr>
        <p:txBody>
          <a:bodyPr wrap="square" rtlCol="0">
            <a:spAutoFit/>
          </a:bodyPr>
          <a:lstStyle/>
          <a:p>
            <a:pPr algn="just">
              <a:buFont typeface="Arial" pitchFamily="34" charset="0"/>
              <a:buChar char="•"/>
            </a:pPr>
            <a:r>
              <a:rPr lang="fr-FR" b="1" dirty="0">
                <a:solidFill>
                  <a:srgbClr val="0099FF"/>
                </a:solidFill>
              </a:rPr>
              <a:t> 22 Patients en début de Réseau avec des IMC &gt; 30 Kg/M²  donc surcharges pondérales</a:t>
            </a:r>
          </a:p>
          <a:p>
            <a:pPr algn="just">
              <a:buFont typeface="Arial" pitchFamily="34" charset="0"/>
              <a:buChar char="•"/>
            </a:pPr>
            <a:r>
              <a:rPr lang="fr-FR" b="1" dirty="0">
                <a:solidFill>
                  <a:srgbClr val="0099FF"/>
                </a:solidFill>
              </a:rPr>
              <a:t>Excellente assiduité </a:t>
            </a:r>
          </a:p>
          <a:p>
            <a:pPr algn="just">
              <a:buFont typeface="Arial" pitchFamily="34" charset="0"/>
              <a:buChar char="•"/>
            </a:pPr>
            <a:r>
              <a:rPr lang="fr-FR" b="1" dirty="0" smtClean="0">
                <a:solidFill>
                  <a:srgbClr val="0099FF"/>
                </a:solidFill>
              </a:rPr>
              <a:t>Rééquilibrage </a:t>
            </a:r>
            <a:r>
              <a:rPr lang="fr-FR" b="1" dirty="0">
                <a:solidFill>
                  <a:srgbClr val="0099FF"/>
                </a:solidFill>
              </a:rPr>
              <a:t>alimentaire éducatif réparti sur 6 consultations : Notions d’hygiène et comportement alimentaire : structure de repas, élaboration de menus, différenciation des différents groupes alimentaires, MG de cuisson, Tachyphagie et Hyperphagie, Troubles du comportement alimentaire, environnement de repas, histoire pondérale, analyse du PDJ et collations</a:t>
            </a:r>
          </a:p>
          <a:p>
            <a:pPr algn="just">
              <a:buFont typeface="Arial" pitchFamily="34" charset="0"/>
              <a:buChar char="•"/>
            </a:pPr>
            <a:endParaRPr lang="fr-FR" sz="1600" b="1" dirty="0"/>
          </a:p>
        </p:txBody>
      </p:sp>
    </p:spTree>
    <p:extLst>
      <p:ext uri="{BB962C8B-B14F-4D97-AF65-F5344CB8AC3E}">
        <p14:creationId xmlns:p14="http://schemas.microsoft.com/office/powerpoint/2010/main" val="1114577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4310316-4006-440F-B8A4-473D7BAAE584}"/>
              </a:ext>
            </a:extLst>
          </p:cNvPr>
          <p:cNvSpPr>
            <a:spLocks noGrp="1"/>
          </p:cNvSpPr>
          <p:nvPr>
            <p:ph type="title"/>
          </p:nvPr>
        </p:nvSpPr>
        <p:spPr>
          <a:xfrm>
            <a:off x="1722436" y="457200"/>
            <a:ext cx="10018713" cy="1485899"/>
          </a:xfrm>
        </p:spPr>
        <p:txBody>
          <a:bodyPr>
            <a:normAutofit/>
          </a:bodyPr>
          <a:lstStyle/>
          <a:p>
            <a:r>
              <a:rPr lang="fr-FR" b="1" i="1" u="sng" dirty="0">
                <a:solidFill>
                  <a:srgbClr val="0066CC"/>
                </a:solidFill>
              </a:rPr>
              <a:t>Réseau santé 2018 et rééquilibrage Alimentaire</a:t>
            </a:r>
            <a:endParaRPr lang="fr-FR" dirty="0">
              <a:solidFill>
                <a:srgbClr val="0066CC"/>
              </a:solidFill>
            </a:endParaRPr>
          </a:p>
        </p:txBody>
      </p:sp>
      <p:sp>
        <p:nvSpPr>
          <p:cNvPr id="4" name="Espace réservé du contenu 3">
            <a:extLst>
              <a:ext uri="{FF2B5EF4-FFF2-40B4-BE49-F238E27FC236}">
                <a16:creationId xmlns="" xmlns:a16="http://schemas.microsoft.com/office/drawing/2014/main" id="{40C8293B-6E41-48AC-9FEF-1290DA0E9ED4}"/>
              </a:ext>
            </a:extLst>
          </p:cNvPr>
          <p:cNvSpPr txBox="1">
            <a:spLocks noGrp="1"/>
          </p:cNvSpPr>
          <p:nvPr>
            <p:ph idx="1"/>
          </p:nvPr>
        </p:nvSpPr>
        <p:spPr>
          <a:xfrm>
            <a:off x="1484310" y="1925392"/>
            <a:ext cx="10018713" cy="4607415"/>
          </a:xfrm>
          <a:prstGeom prst="rect">
            <a:avLst/>
          </a:prstGeom>
          <a:noFill/>
        </p:spPr>
        <p:txBody>
          <a:bodyPr wrap="square" rtlCol="0">
            <a:spAutoFit/>
          </a:bodyPr>
          <a:lstStyle/>
          <a:p>
            <a:pPr algn="just">
              <a:buFont typeface="Arial" pitchFamily="34" charset="0"/>
              <a:buChar char="•"/>
            </a:pPr>
            <a:r>
              <a:rPr lang="fr-FR" sz="2000" dirty="0">
                <a:latin typeface="+mj-lt"/>
              </a:rPr>
              <a:t> </a:t>
            </a:r>
            <a:r>
              <a:rPr lang="fr-FR" b="1" dirty="0">
                <a:solidFill>
                  <a:srgbClr val="0099FF"/>
                </a:solidFill>
                <a:latin typeface="+mj-lt"/>
              </a:rPr>
              <a:t>Travail sur les </a:t>
            </a:r>
            <a:r>
              <a:rPr lang="fr-FR" b="1" dirty="0">
                <a:solidFill>
                  <a:srgbClr val="003399"/>
                </a:solidFill>
                <a:latin typeface="+mj-lt"/>
              </a:rPr>
              <a:t>Sensations alimentaires perçues : faim, satiété, envie de manger, besoin de manger …</a:t>
            </a:r>
          </a:p>
          <a:p>
            <a:pPr algn="just"/>
            <a:r>
              <a:rPr lang="fr-FR" b="1" dirty="0">
                <a:solidFill>
                  <a:srgbClr val="003399"/>
                </a:solidFill>
                <a:latin typeface="+mj-lt"/>
              </a:rPr>
              <a:t>ATELIERS ALIMENTAIRES pratiques </a:t>
            </a:r>
            <a:r>
              <a:rPr lang="fr-FR" b="1" dirty="0">
                <a:solidFill>
                  <a:srgbClr val="0099FF"/>
                </a:solidFill>
                <a:latin typeface="+mj-lt"/>
              </a:rPr>
              <a:t>: Lecture des étiquettes alimentaires, élaboration de menus et liste de courses sur 1 semaine, Réalisation de courses en supermarché avec analyse en direct des étiquettes alimentaires dans les différents rayons du magasin. </a:t>
            </a:r>
          </a:p>
          <a:p>
            <a:pPr algn="just"/>
            <a:r>
              <a:rPr lang="fr-FR" b="1" dirty="0">
                <a:solidFill>
                  <a:srgbClr val="003399"/>
                </a:solidFill>
                <a:latin typeface="+mj-lt"/>
              </a:rPr>
              <a:t>Travail sur la nécessité d’équilibrer son alimentation au long cours en limitant les frustrations et interdictions et en favorisant une hygiène alimentaire dans sa globalité tout en associant une activité physique quotidienne.  </a:t>
            </a:r>
          </a:p>
          <a:p>
            <a:pPr marL="0" indent="0">
              <a:buNone/>
            </a:pPr>
            <a:endParaRPr lang="fr-FR" b="1" dirty="0">
              <a:solidFill>
                <a:srgbClr val="FFC000"/>
              </a:solidFill>
              <a:latin typeface="+mj-lt"/>
            </a:endParaRPr>
          </a:p>
        </p:txBody>
      </p:sp>
    </p:spTree>
    <p:extLst>
      <p:ext uri="{BB962C8B-B14F-4D97-AF65-F5344CB8AC3E}">
        <p14:creationId xmlns:p14="http://schemas.microsoft.com/office/powerpoint/2010/main" val="418362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D3B55A4-DF04-4D30-AD84-C0ACB78280BC}"/>
              </a:ext>
            </a:extLst>
          </p:cNvPr>
          <p:cNvSpPr>
            <a:spLocks noGrp="1"/>
          </p:cNvSpPr>
          <p:nvPr>
            <p:ph type="title"/>
          </p:nvPr>
        </p:nvSpPr>
        <p:spPr>
          <a:xfrm>
            <a:off x="1570036" y="428625"/>
            <a:ext cx="10018713" cy="1000125"/>
          </a:xfrm>
        </p:spPr>
        <p:txBody>
          <a:bodyPr/>
          <a:lstStyle/>
          <a:p>
            <a:r>
              <a:rPr lang="fr-FR" b="1" dirty="0">
                <a:solidFill>
                  <a:srgbClr val="0066CC"/>
                </a:solidFill>
              </a:rPr>
              <a:t>ACTIVITÉE PHYSIQUE ADAPTÉE</a:t>
            </a:r>
          </a:p>
        </p:txBody>
      </p:sp>
      <p:sp>
        <p:nvSpPr>
          <p:cNvPr id="3" name="Espace réservé du texte 2">
            <a:extLst>
              <a:ext uri="{FF2B5EF4-FFF2-40B4-BE49-F238E27FC236}">
                <a16:creationId xmlns="" xmlns:a16="http://schemas.microsoft.com/office/drawing/2014/main" id="{BACEFFFA-2964-43C8-AA5F-9975F940B226}"/>
              </a:ext>
            </a:extLst>
          </p:cNvPr>
          <p:cNvSpPr>
            <a:spLocks noGrp="1"/>
          </p:cNvSpPr>
          <p:nvPr>
            <p:ph type="body" idx="1"/>
          </p:nvPr>
        </p:nvSpPr>
        <p:spPr/>
        <p:txBody>
          <a:bodyPr/>
          <a:lstStyle/>
          <a:p>
            <a:pPr algn="ctr"/>
            <a:r>
              <a:rPr lang="fr-FR" sz="3600" b="1" dirty="0">
                <a:solidFill>
                  <a:srgbClr val="0099FF"/>
                </a:solidFill>
              </a:rPr>
              <a:t>En salle ou à l’extérieur</a:t>
            </a:r>
          </a:p>
        </p:txBody>
      </p:sp>
      <p:pic>
        <p:nvPicPr>
          <p:cNvPr id="13" name="Espace réservé du contenu 12">
            <a:extLst>
              <a:ext uri="{FF2B5EF4-FFF2-40B4-BE49-F238E27FC236}">
                <a16:creationId xmlns="" xmlns:a16="http://schemas.microsoft.com/office/drawing/2014/main" id="{0876C782-4AF8-4DB7-958E-0F141E5B69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85333" y="3335338"/>
            <a:ext cx="3692222" cy="2455862"/>
          </a:xfrm>
        </p:spPr>
      </p:pic>
      <p:sp>
        <p:nvSpPr>
          <p:cNvPr id="5" name="Espace réservé du texte 4">
            <a:extLst>
              <a:ext uri="{FF2B5EF4-FFF2-40B4-BE49-F238E27FC236}">
                <a16:creationId xmlns="" xmlns:a16="http://schemas.microsoft.com/office/drawing/2014/main" id="{95235B4E-17BD-42EA-9D26-BD3B78D50F2E}"/>
              </a:ext>
            </a:extLst>
          </p:cNvPr>
          <p:cNvSpPr>
            <a:spLocks noGrp="1"/>
          </p:cNvSpPr>
          <p:nvPr>
            <p:ph type="body" sz="quarter" idx="3"/>
          </p:nvPr>
        </p:nvSpPr>
        <p:spPr>
          <a:xfrm>
            <a:off x="6966212" y="2438399"/>
            <a:ext cx="4622537" cy="576262"/>
          </a:xfrm>
        </p:spPr>
        <p:txBody>
          <a:bodyPr/>
          <a:lstStyle/>
          <a:p>
            <a:pPr algn="ctr"/>
            <a:r>
              <a:rPr lang="fr-FR" sz="3600" b="1" dirty="0">
                <a:solidFill>
                  <a:srgbClr val="0099FF"/>
                </a:solidFill>
              </a:rPr>
              <a:t>En piscine</a:t>
            </a:r>
          </a:p>
        </p:txBody>
      </p:sp>
      <p:pic>
        <p:nvPicPr>
          <p:cNvPr id="10" name="Espace réservé du contenu 9">
            <a:extLst>
              <a:ext uri="{FF2B5EF4-FFF2-40B4-BE49-F238E27FC236}">
                <a16:creationId xmlns="" xmlns:a16="http://schemas.microsoft.com/office/drawing/2014/main" id="{EFBE81DD-A0A5-4137-B856-5275D3BD78D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70230" y="3335338"/>
            <a:ext cx="4369740" cy="2455862"/>
          </a:xfrm>
        </p:spPr>
      </p:pic>
      <p:sp>
        <p:nvSpPr>
          <p:cNvPr id="4" name="Rectangle 3">
            <a:extLst>
              <a:ext uri="{FF2B5EF4-FFF2-40B4-BE49-F238E27FC236}">
                <a16:creationId xmlns="" xmlns:a16="http://schemas.microsoft.com/office/drawing/2014/main" id="{E1609D44-C777-4B67-B08A-0E2EDF8EE5A8}"/>
              </a:ext>
            </a:extLst>
          </p:cNvPr>
          <p:cNvSpPr/>
          <p:nvPr/>
        </p:nvSpPr>
        <p:spPr>
          <a:xfrm>
            <a:off x="2717321" y="6012611"/>
            <a:ext cx="2475781" cy="29329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99FF"/>
                </a:solidFill>
              </a:rPr>
              <a:t>2 séances/semaine</a:t>
            </a:r>
          </a:p>
        </p:txBody>
      </p:sp>
      <p:sp>
        <p:nvSpPr>
          <p:cNvPr id="6" name="Rectangle 5">
            <a:extLst>
              <a:ext uri="{FF2B5EF4-FFF2-40B4-BE49-F238E27FC236}">
                <a16:creationId xmlns="" xmlns:a16="http://schemas.microsoft.com/office/drawing/2014/main" id="{133F0F98-86AA-427D-BD44-22A30835D2DC}"/>
              </a:ext>
            </a:extLst>
          </p:cNvPr>
          <p:cNvSpPr/>
          <p:nvPr/>
        </p:nvSpPr>
        <p:spPr>
          <a:xfrm>
            <a:off x="7772400" y="6012611"/>
            <a:ext cx="2786332" cy="293298"/>
          </a:xfrm>
          <a:prstGeom prst="rect">
            <a:avLst/>
          </a:prstGeom>
          <a:solidFill>
            <a:schemeClr val="accent1">
              <a:lumMod val="20000"/>
              <a:lumOff val="8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b="1" dirty="0">
                <a:solidFill>
                  <a:srgbClr val="0099FF"/>
                </a:solidFill>
              </a:rPr>
              <a:t>1 séance/semaine</a:t>
            </a:r>
          </a:p>
        </p:txBody>
      </p:sp>
    </p:spTree>
    <p:extLst>
      <p:ext uri="{BB962C8B-B14F-4D97-AF65-F5344CB8AC3E}">
        <p14:creationId xmlns:p14="http://schemas.microsoft.com/office/powerpoint/2010/main" val="2161758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D0ABC7-0930-400E-853E-F0156B50CE58}"/>
              </a:ext>
            </a:extLst>
          </p:cNvPr>
          <p:cNvSpPr>
            <a:spLocks noGrp="1"/>
          </p:cNvSpPr>
          <p:nvPr>
            <p:ph type="title"/>
          </p:nvPr>
        </p:nvSpPr>
        <p:spPr>
          <a:xfrm>
            <a:off x="1684667" y="1057275"/>
            <a:ext cx="10278733" cy="3038475"/>
          </a:xfrm>
        </p:spPr>
        <p:txBody>
          <a:bodyPr>
            <a:normAutofit fontScale="90000"/>
          </a:bodyPr>
          <a:lstStyle/>
          <a:p>
            <a:pPr marL="742950" indent="-742950" algn="l">
              <a:buFont typeface="+mj-lt"/>
              <a:buAutoNum type="arabicPeriod"/>
            </a:pPr>
            <a:r>
              <a:rPr lang="fr-FR" b="1" dirty="0">
                <a:solidFill>
                  <a:srgbClr val="0066CC"/>
                </a:solidFill>
              </a:rPr>
              <a:t/>
            </a:r>
            <a:br>
              <a:rPr lang="fr-FR" b="1" dirty="0">
                <a:solidFill>
                  <a:srgbClr val="0066CC"/>
                </a:solidFill>
              </a:rPr>
            </a:br>
            <a:r>
              <a:rPr lang="fr-FR" b="1" dirty="0">
                <a:solidFill>
                  <a:srgbClr val="0066CC"/>
                </a:solidFill>
              </a:rPr>
              <a:t/>
            </a:r>
            <a:br>
              <a:rPr lang="fr-FR" b="1" dirty="0">
                <a:solidFill>
                  <a:srgbClr val="0066CC"/>
                </a:solidFill>
              </a:rPr>
            </a:br>
            <a:r>
              <a:rPr lang="fr-FR" b="1" dirty="0">
                <a:solidFill>
                  <a:srgbClr val="0066CC"/>
                </a:solidFill>
              </a:rPr>
              <a:t/>
            </a:r>
            <a:br>
              <a:rPr lang="fr-FR" b="1" dirty="0">
                <a:solidFill>
                  <a:srgbClr val="0066CC"/>
                </a:solidFill>
              </a:rPr>
            </a:br>
            <a:r>
              <a:rPr lang="fr-FR" b="1" dirty="0">
                <a:solidFill>
                  <a:srgbClr val="0066CC"/>
                </a:solidFill>
              </a:rPr>
              <a:t/>
            </a:r>
            <a:br>
              <a:rPr lang="fr-FR" b="1" dirty="0">
                <a:solidFill>
                  <a:srgbClr val="0066CC"/>
                </a:solidFill>
              </a:rPr>
            </a:br>
            <a:r>
              <a:rPr lang="fr-FR" b="1" dirty="0">
                <a:solidFill>
                  <a:srgbClr val="0066CC"/>
                </a:solidFill>
              </a:rPr>
              <a:t/>
            </a:r>
            <a:br>
              <a:rPr lang="fr-FR" b="1" dirty="0">
                <a:solidFill>
                  <a:srgbClr val="0066CC"/>
                </a:solidFill>
              </a:rPr>
            </a:br>
            <a:r>
              <a:rPr lang="fr-FR" b="1" dirty="0">
                <a:solidFill>
                  <a:srgbClr val="0099FF"/>
                </a:solidFill>
              </a:rPr>
              <a:t>1- Echauffement articulaire et musculaire</a:t>
            </a:r>
            <a:br>
              <a:rPr lang="fr-FR" b="1" dirty="0">
                <a:solidFill>
                  <a:srgbClr val="0099FF"/>
                </a:solidFill>
              </a:rPr>
            </a:br>
            <a:r>
              <a:rPr lang="fr-FR" b="1" dirty="0">
                <a:solidFill>
                  <a:srgbClr val="0099FF"/>
                </a:solidFill>
              </a:rPr>
              <a:t>2- Corps de la séance </a:t>
            </a:r>
            <a:br>
              <a:rPr lang="fr-FR" b="1" dirty="0">
                <a:solidFill>
                  <a:srgbClr val="0099FF"/>
                </a:solidFill>
              </a:rPr>
            </a:br>
            <a:r>
              <a:rPr lang="fr-FR" b="1" dirty="0">
                <a:solidFill>
                  <a:srgbClr val="0099FF"/>
                </a:solidFill>
              </a:rPr>
              <a:t>       </a:t>
            </a:r>
            <a:r>
              <a:rPr lang="fr-FR" sz="2700" b="1" dirty="0">
                <a:solidFill>
                  <a:srgbClr val="0099FF"/>
                </a:solidFill>
              </a:rPr>
              <a:t>- Circuit training en atelier </a:t>
            </a:r>
            <a:br>
              <a:rPr lang="fr-FR" sz="2700" b="1" dirty="0">
                <a:solidFill>
                  <a:srgbClr val="0099FF"/>
                </a:solidFill>
              </a:rPr>
            </a:br>
            <a:r>
              <a:rPr lang="fr-FR" sz="2700" b="1" dirty="0">
                <a:solidFill>
                  <a:srgbClr val="0099FF"/>
                </a:solidFill>
              </a:rPr>
              <a:t>           -Exercices communs à </a:t>
            </a:r>
            <a:r>
              <a:rPr lang="fr-FR" sz="2700" b="1" dirty="0" smtClean="0">
                <a:solidFill>
                  <a:srgbClr val="0099FF"/>
                </a:solidFill>
              </a:rPr>
              <a:t>tout </a:t>
            </a:r>
            <a:r>
              <a:rPr lang="fr-FR" sz="2700" b="1" dirty="0">
                <a:solidFill>
                  <a:srgbClr val="0099FF"/>
                </a:solidFill>
              </a:rPr>
              <a:t>le groupe </a:t>
            </a:r>
            <a:r>
              <a:rPr lang="fr-FR" sz="2000" b="1" dirty="0">
                <a:solidFill>
                  <a:srgbClr val="0099FF"/>
                </a:solidFill>
              </a:rPr>
              <a:t/>
            </a:r>
            <a:br>
              <a:rPr lang="fr-FR" sz="2000" b="1" dirty="0">
                <a:solidFill>
                  <a:srgbClr val="0099FF"/>
                </a:solidFill>
              </a:rPr>
            </a:br>
            <a:r>
              <a:rPr lang="fr-FR" sz="2000" b="1" dirty="0">
                <a:solidFill>
                  <a:srgbClr val="0099FF"/>
                </a:solidFill>
              </a:rPr>
              <a:t/>
            </a:r>
            <a:br>
              <a:rPr lang="fr-FR" sz="2000" b="1" dirty="0">
                <a:solidFill>
                  <a:srgbClr val="0099FF"/>
                </a:solidFill>
              </a:rPr>
            </a:br>
            <a:r>
              <a:rPr lang="fr-FR" sz="3600" b="1" dirty="0">
                <a:solidFill>
                  <a:srgbClr val="0099FF"/>
                </a:solidFill>
              </a:rPr>
              <a:t>3 - </a:t>
            </a:r>
            <a:r>
              <a:rPr lang="fr-FR" b="1" dirty="0">
                <a:solidFill>
                  <a:srgbClr val="0099FF"/>
                </a:solidFill>
              </a:rPr>
              <a:t>Retour au calme : </a:t>
            </a:r>
            <a:r>
              <a:rPr lang="fr-FR" sz="2700" b="1" dirty="0">
                <a:solidFill>
                  <a:srgbClr val="0099FF"/>
                </a:solidFill>
              </a:rPr>
              <a:t>respiration et étirements </a:t>
            </a:r>
            <a:r>
              <a:rPr lang="fr-FR" sz="2000" b="1" dirty="0">
                <a:solidFill>
                  <a:srgbClr val="0099FF"/>
                </a:solidFill>
              </a:rPr>
              <a:t/>
            </a:r>
            <a:br>
              <a:rPr lang="fr-FR" sz="2000" b="1" dirty="0">
                <a:solidFill>
                  <a:srgbClr val="0099FF"/>
                </a:solidFill>
              </a:rPr>
            </a:br>
            <a:r>
              <a:rPr lang="fr-FR" sz="2000" b="1" dirty="0">
                <a:solidFill>
                  <a:srgbClr val="0099FF"/>
                </a:solidFill>
              </a:rPr>
              <a:t/>
            </a:r>
            <a:br>
              <a:rPr lang="fr-FR" sz="2000" b="1" dirty="0">
                <a:solidFill>
                  <a:srgbClr val="0099FF"/>
                </a:solidFill>
              </a:rPr>
            </a:br>
            <a:r>
              <a:rPr lang="fr-FR" b="1" dirty="0">
                <a:solidFill>
                  <a:srgbClr val="0066CC"/>
                </a:solidFill>
              </a:rPr>
              <a:t/>
            </a:r>
            <a:br>
              <a:rPr lang="fr-FR" b="1" dirty="0">
                <a:solidFill>
                  <a:srgbClr val="0066CC"/>
                </a:solidFill>
              </a:rPr>
            </a:br>
            <a:r>
              <a:rPr lang="fr-FR" b="1" dirty="0">
                <a:solidFill>
                  <a:srgbClr val="0066CC"/>
                </a:solidFill>
              </a:rPr>
              <a:t/>
            </a:r>
            <a:br>
              <a:rPr lang="fr-FR" b="1" dirty="0">
                <a:solidFill>
                  <a:srgbClr val="0066CC"/>
                </a:solidFill>
              </a:rPr>
            </a:br>
            <a:r>
              <a:rPr lang="fr-FR" b="1" dirty="0">
                <a:solidFill>
                  <a:srgbClr val="0066CC"/>
                </a:solidFill>
              </a:rPr>
              <a:t/>
            </a:r>
            <a:br>
              <a:rPr lang="fr-FR" b="1" dirty="0">
                <a:solidFill>
                  <a:srgbClr val="0066CC"/>
                </a:solidFill>
              </a:rPr>
            </a:br>
            <a:endParaRPr lang="fr-FR" b="1" dirty="0">
              <a:solidFill>
                <a:srgbClr val="0066CC"/>
              </a:solidFill>
            </a:endParaRPr>
          </a:p>
        </p:txBody>
      </p:sp>
      <p:pic>
        <p:nvPicPr>
          <p:cNvPr id="5" name="Espace réservé du contenu 4">
            <a:extLst>
              <a:ext uri="{FF2B5EF4-FFF2-40B4-BE49-F238E27FC236}">
                <a16:creationId xmlns="" xmlns:a16="http://schemas.microsoft.com/office/drawing/2014/main" id="{C862797C-9717-43D1-A340-04230E1155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6662" y="4252155"/>
            <a:ext cx="4638675" cy="2605845"/>
          </a:xfrm>
        </p:spPr>
      </p:pic>
      <p:sp>
        <p:nvSpPr>
          <p:cNvPr id="4" name="Titre 1">
            <a:extLst>
              <a:ext uri="{FF2B5EF4-FFF2-40B4-BE49-F238E27FC236}">
                <a16:creationId xmlns="" xmlns:a16="http://schemas.microsoft.com/office/drawing/2014/main" id="{60EB3CBB-4C8B-4472-8A23-7217E506AC79}"/>
              </a:ext>
            </a:extLst>
          </p:cNvPr>
          <p:cNvSpPr txBox="1">
            <a:spLocks/>
          </p:cNvSpPr>
          <p:nvPr/>
        </p:nvSpPr>
        <p:spPr>
          <a:xfrm>
            <a:off x="1508454" y="268806"/>
            <a:ext cx="10610849" cy="1045643"/>
          </a:xfrm>
          <a:prstGeom prst="rect">
            <a:avLst/>
          </a:prstGeom>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solidFill>
                  <a:srgbClr val="0066CC"/>
                </a:solidFill>
              </a:rPr>
              <a:t>COMPOSITION DE LA SEANCE</a:t>
            </a:r>
          </a:p>
          <a:p>
            <a:r>
              <a:rPr lang="fr-FR" b="1" dirty="0">
                <a:solidFill>
                  <a:srgbClr val="0066CC"/>
                </a:solidFill>
              </a:rPr>
              <a:t> </a:t>
            </a:r>
          </a:p>
        </p:txBody>
      </p:sp>
    </p:spTree>
    <p:extLst>
      <p:ext uri="{BB962C8B-B14F-4D97-AF65-F5344CB8AC3E}">
        <p14:creationId xmlns:p14="http://schemas.microsoft.com/office/powerpoint/2010/main" val="128184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ersonnalisé 2">
      <a:dk1>
        <a:srgbClr val="FFFF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2060</TotalTime>
  <Words>480</Words>
  <Application>Microsoft Office PowerPoint</Application>
  <PresentationFormat>Grand écran</PresentationFormat>
  <Paragraphs>126</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Corbel</vt:lpstr>
      <vt:lpstr>Parallaxe</vt:lpstr>
      <vt:lpstr>Réseau d’éducation à la Santé </vt:lpstr>
      <vt:lpstr>Constitution du groupe</vt:lpstr>
      <vt:lpstr>Les facteurs de risques</vt:lpstr>
      <vt:lpstr>Présentation PowerPoint</vt:lpstr>
      <vt:lpstr>Un test d’effort sur tapis vient terminer le bilan médical. Test de marche à 4 km/h avec augmentation de la pente du tapis toutes les 2’30 (4 – 7 – 10 – 13 et 16%) A chaque palier on note la FC pour apprécier l’adaptation du cœur à l’effort</vt:lpstr>
      <vt:lpstr>Réseau santé 2018 et rééquilibrage Alimentaire </vt:lpstr>
      <vt:lpstr>Réseau santé 2018 et rééquilibrage Alimentaire</vt:lpstr>
      <vt:lpstr>ACTIVITÉE PHYSIQUE ADAPTÉE</vt:lpstr>
      <vt:lpstr>     1- Echauffement articulaire et musculaire 2- Corps de la séance         - Circuit training en atelier             -Exercices communs à tout le groupe   3 - Retour au calme : respiration et étirements      </vt:lpstr>
      <vt:lpstr>RESULTATS</vt:lpstr>
      <vt:lpstr>Renforcement du  lien Social</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Réseau d’éducation à la Santé</dc:title>
  <dc:creator>buro</dc:creator>
  <cp:lastModifiedBy>Buro</cp:lastModifiedBy>
  <cp:revision>264</cp:revision>
  <cp:lastPrinted>2018-10-12T12:22:21Z</cp:lastPrinted>
  <dcterms:created xsi:type="dcterms:W3CDTF">2018-07-09T12:04:09Z</dcterms:created>
  <dcterms:modified xsi:type="dcterms:W3CDTF">2018-10-17T08:07:19Z</dcterms:modified>
</cp:coreProperties>
</file>